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62" r:id="rId2"/>
    <p:sldId id="367" r:id="rId3"/>
    <p:sldId id="257" r:id="rId4"/>
    <p:sldId id="329" r:id="rId5"/>
    <p:sldId id="330" r:id="rId6"/>
    <p:sldId id="331" r:id="rId7"/>
    <p:sldId id="259" r:id="rId8"/>
    <p:sldId id="363" r:id="rId9"/>
    <p:sldId id="365" r:id="rId10"/>
    <p:sldId id="260" r:id="rId11"/>
    <p:sldId id="261" r:id="rId12"/>
    <p:sldId id="344" r:id="rId13"/>
    <p:sldId id="262" r:id="rId14"/>
    <p:sldId id="268" r:id="rId15"/>
    <p:sldId id="269" r:id="rId16"/>
    <p:sldId id="353" r:id="rId17"/>
    <p:sldId id="263" r:id="rId18"/>
    <p:sldId id="264" r:id="rId19"/>
    <p:sldId id="291" r:id="rId20"/>
    <p:sldId id="282" r:id="rId21"/>
    <p:sldId id="348" r:id="rId22"/>
    <p:sldId id="368" r:id="rId23"/>
    <p:sldId id="352" r:id="rId24"/>
    <p:sldId id="355" r:id="rId25"/>
    <p:sldId id="366" r:id="rId26"/>
    <p:sldId id="356"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7931D"/>
    <a:srgbClr val="C81616"/>
    <a:srgbClr val="AA13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2" autoAdjust="0"/>
    <p:restoredTop sz="85273" autoAdjust="0"/>
  </p:normalViewPr>
  <p:slideViewPr>
    <p:cSldViewPr snapToGrid="0" snapToObjects="1">
      <p:cViewPr>
        <p:scale>
          <a:sx n="70" d="100"/>
          <a:sy n="70" d="100"/>
        </p:scale>
        <p:origin x="2456" y="1736"/>
      </p:cViewPr>
      <p:guideLst>
        <p:guide orient="horz" pos="3072"/>
        <p:guide pos="4096"/>
      </p:guideLst>
    </p:cSldViewPr>
  </p:slideViewPr>
  <p:notesTextViewPr>
    <p:cViewPr>
      <p:scale>
        <a:sx n="1" d="1"/>
        <a:sy n="1" d="1"/>
      </p:scale>
      <p:origin x="0" y="-144"/>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469F10-4090-A249-BB47-C4CC10FDF04A}" type="datetimeFigureOut">
              <a:rPr lang="en-US" smtClean="0"/>
              <a:t>3/2/18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E5AB30-DB4B-8447-BD85-FBA651FDDDDC}" type="slidenum">
              <a:rPr lang="en-US" smtClean="0"/>
              <a:t>‹#›</a:t>
            </a:fld>
            <a:endParaRPr lang="en-US"/>
          </a:p>
        </p:txBody>
      </p:sp>
    </p:spTree>
    <p:extLst>
      <p:ext uri="{BB962C8B-B14F-4D97-AF65-F5344CB8AC3E}">
        <p14:creationId xmlns:p14="http://schemas.microsoft.com/office/powerpoint/2010/main" val="293185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545316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IDEA:</a:t>
            </a:r>
            <a:r>
              <a:rPr lang="en-US" baseline="0" dirty="0" smtClean="0"/>
              <a:t>  </a:t>
            </a:r>
            <a:r>
              <a:rPr lang="en-US" dirty="0" smtClean="0"/>
              <a:t>Hello everyone!  My name is _______ We’re so excited you’re joining us to</a:t>
            </a:r>
            <a:r>
              <a:rPr lang="en-US" baseline="0" dirty="0" smtClean="0"/>
              <a:t> learn how one simple change can add up to huge and meaningful results in your health.  I didn’t always have thriving health but I do today!  I’m so excited to share this information with you.  It has changed everything for me.   </a:t>
            </a:r>
          </a:p>
        </p:txBody>
      </p:sp>
    </p:spTree>
    <p:extLst>
      <p:ext uri="{BB962C8B-B14F-4D97-AF65-F5344CB8AC3E}">
        <p14:creationId xmlns:p14="http://schemas.microsoft.com/office/powerpoint/2010/main" val="283024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800" u="none" baseline="0" dirty="0" smtClean="0">
                <a:latin typeface="Helvetica Neue"/>
                <a:ea typeface="Helvetica Neue"/>
                <a:cs typeface="Helvetica Neue"/>
                <a:sym typeface="Helvetica Neue"/>
              </a:rPr>
              <a:t>SCRIPT IDEA:  </a:t>
            </a:r>
            <a:r>
              <a:rPr lang="en-US" sz="2200" u="none" baseline="0" dirty="0" smtClean="0">
                <a:latin typeface="Helvetica Neue"/>
                <a:ea typeface="Helvetica Neue"/>
                <a:cs typeface="Helvetica Neue"/>
                <a:sym typeface="Helvetica Neue"/>
              </a:rPr>
              <a:t>Most people know they’re not eating enough fruits and vegetables everyday, s</a:t>
            </a:r>
            <a:r>
              <a:rPr lang="en-US" sz="2800" u="none" baseline="0" dirty="0" smtClean="0">
                <a:latin typeface="Helvetica Neue"/>
                <a:ea typeface="Helvetica Neue"/>
                <a:cs typeface="Helvetica Neue"/>
                <a:sym typeface="Helvetica Neue"/>
              </a:rPr>
              <a:t>o 70% of Americans turn to vitamin supplements.  But let’s talk about the difference between vitamins and whole food.  A vitamin has 35-50 isolated nutrients in it, whereas an apple has 10,000 nutrients in it!  Each fruit or vegetable has that many and they work together to protect our bodies.  There’s no comparison </a:t>
            </a:r>
            <a:r>
              <a:rPr lang="mr-IN" sz="2800" u="none" baseline="0" dirty="0" smtClean="0">
                <a:latin typeface="Helvetica Neue"/>
                <a:ea typeface="Helvetica Neue"/>
                <a:cs typeface="Helvetica Neue"/>
                <a:sym typeface="Helvetica Neue"/>
              </a:rPr>
              <a:t>–</a:t>
            </a:r>
            <a:r>
              <a:rPr lang="en-US" sz="2800" u="none" baseline="0" dirty="0" smtClean="0">
                <a:latin typeface="Helvetica Neue"/>
                <a:ea typeface="Helvetica Neue"/>
                <a:cs typeface="Helvetica Neue"/>
                <a:sym typeface="Helvetica Neue"/>
              </a:rPr>
              <a:t> vitamins barely scratch the surface as far as potential or effectiveness! Science is telling us over and over to get our nutrients from whole food instead of from isolated nutrients, and that isolated nutrients may do more harm than good! </a:t>
            </a:r>
          </a:p>
          <a:p>
            <a:pPr marL="0" marR="0" indent="0" defTabSz="457200" eaLnBrk="1" fontAlgn="auto" latinLnBrk="0" hangingPunct="1">
              <a:lnSpc>
                <a:spcPct val="117999"/>
              </a:lnSpc>
              <a:spcBef>
                <a:spcPts val="0"/>
              </a:spcBef>
              <a:spcAft>
                <a:spcPts val="0"/>
              </a:spcAft>
              <a:buClrTx/>
              <a:buSzTx/>
              <a:buFontTx/>
              <a:buNone/>
              <a:tabLst/>
              <a:defRPr/>
            </a:pPr>
            <a:r>
              <a:rPr lang="en-US" sz="2800" u="none" baseline="0" dirty="0" smtClean="0">
                <a:latin typeface="Helvetica Neue"/>
                <a:ea typeface="Helvetica Neue"/>
                <a:cs typeface="Helvetica Neue"/>
                <a:sym typeface="Helvetica Neue"/>
              </a:rPr>
              <a:t>Most of our vitamins and minerals should come from plant sources, specifically fruits and vegetables!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3074525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It is important to eat as many fruits and vegetables as you can daily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even beyond the minimum recommendation .  Maybe you are someone who DOES eat a lot of fruits and vegetables.  This is great but it’s important to know that our fruits and vegetables today are picked too early, transported thousands of miles so they are not as nutritionally dense.  So that’s why we need at least 7 - 13 servings per day.  A serving is the size of your fist.  If you’re a serious athlete you may need to eat as many as 16-18 servings per day. WOW! </a:t>
            </a:r>
          </a:p>
          <a:p>
            <a:pPr marL="0" marR="0" indent="0" defTabSz="457200" eaLnBrk="1" fontAlgn="auto" latinLnBrk="0" hangingPunct="1">
              <a:lnSpc>
                <a:spcPct val="117999"/>
              </a:lnSpc>
              <a:spcBef>
                <a:spcPts val="0"/>
              </a:spcBef>
              <a:spcAft>
                <a:spcPts val="0"/>
              </a:spcAft>
              <a:buClrTx/>
              <a:buSzTx/>
              <a:buFontTx/>
              <a:buNone/>
              <a:tabLst/>
              <a:defRPr/>
            </a:pPr>
            <a:endParaRPr lang="en-US" sz="2200" b="1"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b="1" u="none" baseline="0" dirty="0" smtClean="0">
                <a:latin typeface="Helvetica Neue"/>
                <a:ea typeface="Helvetica Neue"/>
                <a:cs typeface="Helvetica Neue"/>
                <a:sym typeface="Helvetica Neue"/>
              </a:rPr>
              <a:t>So I am really thankful I learned about a simple way to add more fruits and vegetables to my diet.  </a:t>
            </a:r>
            <a:endParaRPr lang="en-US" b="1" dirty="0" smtClean="0"/>
          </a:p>
        </p:txBody>
      </p:sp>
    </p:spTree>
    <p:extLst>
      <p:ext uri="{BB962C8B-B14F-4D97-AF65-F5344CB8AC3E}">
        <p14:creationId xmlns:p14="http://schemas.microsoft.com/office/powerpoint/2010/main" val="1662039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584200" rtl="0" eaLnBrk="1" fontAlgn="auto" latinLnBrk="0" hangingPunct="0">
              <a:lnSpc>
                <a:spcPct val="100000"/>
              </a:lnSpc>
              <a:spcBef>
                <a:spcPts val="0"/>
              </a:spcBef>
              <a:spcAft>
                <a:spcPts val="0"/>
              </a:spcAft>
              <a:buClrTx/>
              <a:buSzTx/>
              <a:buFontTx/>
              <a:buNone/>
              <a:tabLst/>
              <a:defRPr/>
            </a:pPr>
            <a:r>
              <a:rPr lang="en-US" sz="2400" dirty="0" smtClean="0">
                <a:latin typeface="Arial"/>
                <a:cs typeface="Arial"/>
              </a:rPr>
              <a:t>(Insert photos of story tellers)</a:t>
            </a:r>
          </a:p>
          <a:p>
            <a:pPr marL="0" marR="0" indent="0" algn="l" defTabSz="584200" rtl="0" fontAlgn="auto" latinLnBrk="0" hangingPunct="0">
              <a:lnSpc>
                <a:spcPct val="100000"/>
              </a:lnSpc>
              <a:spcBef>
                <a:spcPts val="0"/>
              </a:spcBef>
              <a:spcAft>
                <a:spcPts val="0"/>
              </a:spcAft>
              <a:buClrTx/>
              <a:buSzTx/>
              <a:buFontTx/>
              <a:buNone/>
              <a:tabLst/>
            </a:pPr>
            <a:endParaRPr lang="en-US" sz="2400" dirty="0" smtClean="0"/>
          </a:p>
          <a:p>
            <a:pPr marL="0" marR="0" indent="0" algn="l" defTabSz="584200" rtl="0" fontAlgn="auto" latinLnBrk="0" hangingPunct="0">
              <a:lnSpc>
                <a:spcPct val="100000"/>
              </a:lnSpc>
              <a:spcBef>
                <a:spcPts val="0"/>
              </a:spcBef>
              <a:spcAft>
                <a:spcPts val="0"/>
              </a:spcAft>
              <a:buClrTx/>
              <a:buSzTx/>
              <a:buFontTx/>
              <a:buNone/>
              <a:tabLst/>
            </a:pPr>
            <a:r>
              <a:rPr lang="en-US" sz="2400" dirty="0" smtClean="0"/>
              <a:t>SHARE YOUR JP+ STORY AND HAVE A GUEST SHARE THEIRS (i.e. New Rep, Existing Rep, Raving Fan Customer)</a:t>
            </a:r>
          </a:p>
          <a:p>
            <a:pPr marL="0" marR="0" indent="0" algn="l" defTabSz="584200" rtl="0" fontAlgn="auto" latinLnBrk="0" hangingPunct="0">
              <a:lnSpc>
                <a:spcPct val="100000"/>
              </a:lnSpc>
              <a:spcBef>
                <a:spcPts val="0"/>
              </a:spcBef>
              <a:spcAft>
                <a:spcPts val="0"/>
              </a:spcAft>
              <a:buClrTx/>
              <a:buSzTx/>
              <a:buFontTx/>
              <a:buNone/>
              <a:tabLst/>
            </a:pPr>
            <a:endParaRPr lang="en-US" sz="2400" dirty="0" smtClean="0"/>
          </a:p>
          <a:p>
            <a:pPr marL="0" marR="0" indent="0" algn="l" defTabSz="584200" rtl="0" fontAlgn="auto" latinLnBrk="0" hangingPunct="0">
              <a:lnSpc>
                <a:spcPct val="100000"/>
              </a:lnSpc>
              <a:spcBef>
                <a:spcPts val="0"/>
              </a:spcBef>
              <a:spcAft>
                <a:spcPts val="0"/>
              </a:spcAft>
              <a:buClrTx/>
              <a:buSzTx/>
              <a:buFontTx/>
              <a:buNone/>
              <a:tabLst/>
            </a:pPr>
            <a:r>
              <a:rPr lang="en-US" sz="2400" dirty="0" smtClean="0"/>
              <a:t>How to write your product story:</a:t>
            </a:r>
            <a:r>
              <a:rPr lang="en-US" sz="2400" baseline="0" dirty="0" smtClean="0"/>
              <a:t>  </a:t>
            </a:r>
            <a:endParaRPr lang="en-US" sz="2400" dirty="0" smtClean="0"/>
          </a:p>
          <a:p>
            <a:pPr marL="0" marR="0" indent="0" algn="l" defTabSz="584200" rtl="0" fontAlgn="auto" latinLnBrk="0" hangingPunct="0">
              <a:lnSpc>
                <a:spcPct val="100000"/>
              </a:lnSpc>
              <a:spcBef>
                <a:spcPts val="0"/>
              </a:spcBef>
              <a:spcAft>
                <a:spcPts val="0"/>
              </a:spcAft>
              <a:buClrTx/>
              <a:buSzTx/>
              <a:buFontTx/>
              <a:buNone/>
              <a:tabLst/>
            </a:pPr>
            <a:r>
              <a:rPr lang="en-US" dirty="0" smtClean="0"/>
              <a:t>_______ years/months/days ago I was ____________ (describe BEFORE</a:t>
            </a:r>
            <a:r>
              <a:rPr lang="en-US" baseline="0" dirty="0" smtClean="0"/>
              <a:t> Juice Plus+).  </a:t>
            </a:r>
            <a:r>
              <a:rPr lang="en-US" dirty="0" smtClean="0"/>
              <a:t>Then I learned about a</a:t>
            </a:r>
            <a:r>
              <a:rPr lang="en-US" baseline="0" dirty="0" smtClean="0"/>
              <a:t> simple change I could make to flood my body with 30 fruits and vegetables every day.  I can’t believe the difference it has made in my health.  Now I’m ______________ </a:t>
            </a:r>
            <a:r>
              <a:rPr lang="en-US" dirty="0" smtClean="0"/>
              <a:t>(describe AFTER</a:t>
            </a:r>
            <a:r>
              <a:rPr lang="en-US" baseline="0" dirty="0" smtClean="0"/>
              <a:t> Juice Plus+) I’m so thankful I learned about Juice Plus+!</a:t>
            </a:r>
            <a:endParaRPr lang="en-US" dirty="0"/>
          </a:p>
        </p:txBody>
      </p:sp>
    </p:spTree>
    <p:extLst>
      <p:ext uri="{BB962C8B-B14F-4D97-AF65-F5344CB8AC3E}">
        <p14:creationId xmlns:p14="http://schemas.microsoft.com/office/powerpoint/2010/main" val="1727928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  So the ONE SIMPLE CHANGE we made is called Juice Plus+.  Juice Plus+ is a way to add 30 raw, vine ripened fruits and vegetables. Vine-ripening is so important because over half of the nutrients develop in the last 2-3 days of the ripening process.  After the produce is picked, they are juiced and dried and put into a capsule or chewable. They even juice the peels, leaves and seeds.  It’s like getting the rainbow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a huge variety of fresh produce everyday!  It’s not a substitute for the real thing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it helps us bridge the gap. </a:t>
            </a:r>
          </a:p>
          <a:p>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(Optional:  SHOW CAPSULES IN ONE HAND AND CHEWABLES IN THE OTHER) </a:t>
            </a:r>
          </a:p>
          <a:p>
            <a:endParaRPr lang="en-US" sz="2200" u="non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274411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  Let’s talk about the Juice Plus+ shakes. The Chocolate and Vanilla Complete is vegan, gluten-free, whole-food protein, fiber, amino acids, and fruits and vegetables in a shake. It’s great for any meal, post-workout recovery, or a mid-afternoon snack. The Complete also comes in snack bars. This is the </a:t>
            </a:r>
            <a:r>
              <a:rPr lang="en-US" sz="2200" u="none" baseline="0" dirty="0" err="1" smtClean="0">
                <a:latin typeface="Helvetica Neue"/>
                <a:ea typeface="Helvetica Neue"/>
                <a:cs typeface="Helvetica Neue"/>
                <a:sym typeface="Helvetica Neue"/>
              </a:rPr>
              <a:t>MACROnutrition</a:t>
            </a:r>
            <a:r>
              <a:rPr lang="en-US" sz="2200" u="none" baseline="0" dirty="0" smtClean="0">
                <a:latin typeface="Helvetica Neue"/>
                <a:ea typeface="Helvetica Neue"/>
                <a:cs typeface="Helvetica Neue"/>
                <a:sym typeface="Helvetica Neue"/>
              </a:rPr>
              <a:t> and it is a beautiful compliment to the </a:t>
            </a:r>
            <a:r>
              <a:rPr lang="en-US" sz="2200" u="none" baseline="0" dirty="0" err="1" smtClean="0">
                <a:latin typeface="Helvetica Neue"/>
                <a:ea typeface="Helvetica Neue"/>
                <a:cs typeface="Helvetica Neue"/>
                <a:sym typeface="Helvetica Neue"/>
              </a:rPr>
              <a:t>MICROnutrition</a:t>
            </a:r>
            <a:r>
              <a:rPr lang="en-US" sz="2200" u="none" baseline="0" dirty="0" smtClean="0">
                <a:latin typeface="Helvetica Neue"/>
                <a:ea typeface="Helvetica Neue"/>
                <a:cs typeface="Helvetica Neue"/>
                <a:sym typeface="Helvetica Neue"/>
              </a:rPr>
              <a:t> of the capsules or </a:t>
            </a:r>
            <a:r>
              <a:rPr lang="en-US" sz="2200" u="none" baseline="0" dirty="0" err="1" smtClean="0">
                <a:latin typeface="Helvetica Neue"/>
                <a:ea typeface="Helvetica Neue"/>
                <a:cs typeface="Helvetica Neue"/>
                <a:sym typeface="Helvetica Neue"/>
              </a:rPr>
              <a:t>chewables</a:t>
            </a:r>
            <a:r>
              <a:rPr lang="en-US" sz="2200" u="none" baseline="0" dirty="0" smtClean="0">
                <a:latin typeface="Helvetica Neue"/>
                <a:ea typeface="Helvetica Neue"/>
                <a:cs typeface="Helvetica Neue"/>
                <a:sym typeface="Helvetica Neue"/>
              </a:rPr>
              <a:t>.  Macronutrients are like the gas in your car, micronutrients are like the oil.  You have to have both!</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(Share your own personal experience with the shake and how you make it) </a:t>
            </a:r>
          </a:p>
          <a:p>
            <a:r>
              <a:rPr lang="en-US" sz="2200" i="1" u="none" baseline="0" dirty="0" smtClean="0">
                <a:latin typeface="Helvetica Neue"/>
                <a:ea typeface="Helvetica Neue"/>
                <a:cs typeface="Helvetica Neue"/>
                <a:sym typeface="Helvetica Neue"/>
              </a:rPr>
              <a:t>Example: When I started drinking this for breakfast I noticed that I wasn’t starving at 10:00 in the morning any more and again at 3 in the afternoon.  I started realizing that this shake was affecting my blood sugar in a positive way.</a:t>
            </a:r>
          </a:p>
          <a:p>
            <a:endParaRPr lang="en-US" sz="2200" i="1" u="none" baseline="0" dirty="0" smtClean="0">
              <a:latin typeface="Helvetica Neue"/>
              <a:ea typeface="Helvetica Neue"/>
              <a:cs typeface="Helvetica Neue"/>
              <a:sym typeface="Helvetica Neue"/>
            </a:endParaRPr>
          </a:p>
          <a:p>
            <a:r>
              <a:rPr lang="en-US" sz="2200" i="1" u="none" baseline="0" dirty="0" smtClean="0">
                <a:latin typeface="Helvetica Neue"/>
                <a:ea typeface="Helvetica Neue"/>
                <a:cs typeface="Helvetica Neue"/>
                <a:sym typeface="Helvetica Neue"/>
              </a:rPr>
              <a:t>Example:  I’ve had digestive issues for years and that started to change when I drank the shake.  Then I heard a doctor speak about this shake and he said the prebiotic fiber was like a broom sweeping through the intestinal track.    </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And the JP Complete is delicious!”  I CRAVE IT EVERYDAY!  </a:t>
            </a:r>
          </a:p>
          <a:p>
            <a:endParaRPr lang="en-US" sz="2200" u="non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1293273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 When you add the JP+ Complete shake to the capsules you are now getting the nutrition from 45 whole foods everyday. </a:t>
            </a:r>
          </a:p>
        </p:txBody>
      </p:sp>
    </p:spTree>
    <p:extLst>
      <p:ext uri="{BB962C8B-B14F-4D97-AF65-F5344CB8AC3E}">
        <p14:creationId xmlns:p14="http://schemas.microsoft.com/office/powerpoint/2010/main" val="1361151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SCRIPT</a:t>
            </a:r>
            <a:r>
              <a:rPr lang="en-US" baseline="0" dirty="0" smtClean="0"/>
              <a:t> IDEA:  </a:t>
            </a:r>
            <a:r>
              <a:rPr lang="en-US" sz="2200" u="none" baseline="0" dirty="0" smtClean="0">
                <a:latin typeface="Helvetica Neue"/>
                <a:ea typeface="Helvetica Neue"/>
                <a:cs typeface="Helvetica Neue"/>
                <a:sym typeface="Helvetica Neue"/>
              </a:rPr>
              <a:t>10 years ago the Juice Plus Company sent out a survey asking what else customers are taking in addition to Juice Plus and the answer was Omegas.  So the company found a way to create an ALL PLANT based blend of Omega 3, 5, 6, 7 and 9 fatty acids.  They cut out the middle “fish” and went straight to the algae and plants to get the omegas.  The Juice Plus+® Omega Blend is the first to use cold-fusion technology so the oils aren’t exposed to heat. </a:t>
            </a:r>
            <a:endParaRPr lang="en-US" dirty="0"/>
          </a:p>
        </p:txBody>
      </p:sp>
    </p:spTree>
    <p:extLst>
      <p:ext uri="{BB962C8B-B14F-4D97-AF65-F5344CB8AC3E}">
        <p14:creationId xmlns:p14="http://schemas.microsoft.com/office/powerpoint/2010/main" val="2495642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a:t>
            </a:r>
            <a:r>
              <a:rPr lang="en-US" sz="2200" i="0" u="none" kern="1200" baseline="0" dirty="0" smtClean="0">
                <a:solidFill>
                  <a:schemeClr val="tx1"/>
                </a:solidFill>
                <a:latin typeface="Helvetica Neue"/>
                <a:ea typeface="Helvetica Neue"/>
                <a:cs typeface="Helvetica Neue"/>
                <a:sym typeface="Helvetica Neue"/>
              </a:rPr>
              <a:t>  There are a lot of nutritional products out there but </a:t>
            </a:r>
            <a:r>
              <a:rPr lang="en-US" sz="2200" u="none" baseline="0" dirty="0" smtClean="0">
                <a:latin typeface="Helvetica Neue"/>
                <a:ea typeface="Helvetica Neue"/>
                <a:cs typeface="Helvetica Neue"/>
                <a:sym typeface="Helvetica Neue"/>
              </a:rPr>
              <a:t>Juice Plus is unique in 3 ways:</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1. It’s food, not a vitamin. (show food label) This is a nutrition label, not a vitamin supplement label. It’s the same label you’ll see on a bag of frozen broccoli in the grocery store. The government considers this food.</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2. NSF, a private company certifies JP+ products to be sure that what is on the label is in the product and they stringently test for pesticides, mold, bacteria, stimulants. etc.  There is no warning label on JP+ —safe for people of all ages, pregnant &amp; nursing mothers, children, elderly, and even professional athletes.</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3. And JP+ is THE most thoroughly researched nutritional product in the world. </a:t>
            </a:r>
          </a:p>
          <a:p>
            <a:endParaRPr lang="en-US" sz="2200" i="0" u="none" kern="1200" baseline="0" dirty="0" smtClean="0">
              <a:solidFill>
                <a:schemeClr val="tx1"/>
              </a:solidFill>
              <a:latin typeface="Helvetica Neue"/>
              <a:ea typeface="Helvetica Neue"/>
              <a:cs typeface="Helvetica Neue"/>
              <a:sym typeface="Helvetica Neue"/>
            </a:endParaRPr>
          </a:p>
          <a:p>
            <a:endParaRPr lang="en-US" sz="2000" i="0" u="none" kern="1200" baseline="0" dirty="0" smtClean="0">
              <a:solidFill>
                <a:schemeClr val="tx1"/>
              </a:solidFill>
              <a:latin typeface="Helvetica Neue"/>
              <a:ea typeface="MS PGothic" panose="020B0600070205080204" pitchFamily="34" charset="-128"/>
              <a:cs typeface="MS PGothic" pitchFamily="34" charset="-128"/>
              <a:sym typeface="Helvetica Neue"/>
            </a:endParaRPr>
          </a:p>
        </p:txBody>
      </p:sp>
    </p:spTree>
    <p:extLst>
      <p:ext uri="{BB962C8B-B14F-4D97-AF65-F5344CB8AC3E}">
        <p14:creationId xmlns:p14="http://schemas.microsoft.com/office/powerpoint/2010/main" val="136422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JP is set apart from all other nutritional products because of the original, clinical research that has taken place all over the world for over 20 years. Well known research institutions have studied what happens in people’s bodies when they consume Juice Plus+. These are gold standard – double blind, placebo controlled, randomized so very credible research that has been published in peer reviewed medical journals. </a:t>
            </a:r>
          </a:p>
          <a:p>
            <a:pPr marL="0" marR="0" indent="0" algn="l" defTabSz="457200" rtl="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algn="l" defTabSz="457200" rtl="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(Point out some of your own favorite universities)</a:t>
            </a:r>
          </a:p>
          <a:p>
            <a:pPr marL="0" marR="0" indent="0" algn="l" defTabSz="457200" rtl="0" eaLnBrk="1" fontAlgn="auto" latinLnBrk="0" hangingPunct="1">
              <a:lnSpc>
                <a:spcPct val="117999"/>
              </a:lnSpc>
              <a:spcBef>
                <a:spcPts val="0"/>
              </a:spcBef>
              <a:spcAft>
                <a:spcPts val="0"/>
              </a:spcAft>
              <a:buClrTx/>
              <a:buSzTx/>
              <a:buFontTx/>
              <a:buNone/>
              <a:tabLst/>
              <a:defRPr/>
            </a:pPr>
            <a:r>
              <a:rPr lang="en-US" sz="2200" i="1" u="none" baseline="0" dirty="0" smtClean="0">
                <a:latin typeface="Helvetica Neue"/>
                <a:ea typeface="Helvetica Neue"/>
                <a:cs typeface="Helvetica Neue"/>
                <a:sym typeface="Helvetica Neue"/>
              </a:rPr>
              <a:t>Example:  I’ve heard about MD Anderson from people for years and about the credibility of that hospital.  How impressive that Juice Plus has a study that was done there!</a:t>
            </a:r>
            <a:endParaRPr lang="en-US" i="1" dirty="0" smtClean="0"/>
          </a:p>
          <a:p>
            <a:endParaRPr lang="en-US" dirty="0"/>
          </a:p>
        </p:txBody>
      </p:sp>
    </p:spTree>
    <p:extLst>
      <p:ext uri="{BB962C8B-B14F-4D97-AF65-F5344CB8AC3E}">
        <p14:creationId xmlns:p14="http://schemas.microsoft.com/office/powerpoint/2010/main" val="1934192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17999"/>
              </a:lnSpc>
              <a:spcBef>
                <a:spcPts val="0"/>
              </a:spcBef>
              <a:spcAft>
                <a:spcPts val="0"/>
              </a:spcAft>
              <a:buClrTx/>
              <a:buSzTx/>
              <a:buFontTx/>
              <a:buNone/>
              <a:tabLst/>
              <a:defRPr/>
            </a:pPr>
            <a:r>
              <a:rPr lang="en-US" sz="2200" dirty="0" smtClean="0">
                <a:effectLst/>
                <a:latin typeface="Helvetica Neue"/>
                <a:ea typeface="Helvetica Neue"/>
                <a:cs typeface="Helvetica Neue"/>
                <a:sym typeface="Helvetica Neue"/>
              </a:rPr>
              <a:t>SCRIPT IDEA:  These are some of the results that we have seen from the JP+ research.  (Read</a:t>
            </a:r>
            <a:r>
              <a:rPr lang="en-US" sz="2200" baseline="0" dirty="0" smtClean="0">
                <a:effectLst/>
                <a:latin typeface="Helvetica Neue"/>
                <a:ea typeface="Helvetica Neue"/>
                <a:cs typeface="Helvetica Neue"/>
                <a:sym typeface="Helvetica Neue"/>
              </a:rPr>
              <a:t> the categories)</a:t>
            </a:r>
            <a:endParaRPr lang="en-US" sz="2200" dirty="0" smtClean="0">
              <a:effectLst/>
              <a:latin typeface="Helvetica Neue"/>
              <a:ea typeface="Helvetica Neue"/>
              <a:cs typeface="Helvetica Neue"/>
              <a:sym typeface="Helvetica Neue"/>
            </a:endParaRPr>
          </a:p>
          <a:p>
            <a:endParaRPr lang="en-US" sz="2200" dirty="0" smtClean="0">
              <a:effectLst/>
              <a:latin typeface="Helvetica Neue"/>
              <a:ea typeface="Helvetica Neue"/>
              <a:cs typeface="Helvetica Neue"/>
              <a:sym typeface="Helvetica Neue"/>
            </a:endParaRPr>
          </a:p>
          <a:p>
            <a:r>
              <a:rPr lang="en-US" sz="2200" dirty="0" smtClean="0">
                <a:effectLst/>
                <a:latin typeface="Helvetica Neue"/>
                <a:ea typeface="Helvetica Neue"/>
                <a:cs typeface="Helvetica Neue"/>
                <a:sym typeface="Helvetica Neue"/>
              </a:rPr>
              <a:t>(Share</a:t>
            </a:r>
            <a:r>
              <a:rPr lang="en-US" sz="2200" baseline="0" dirty="0" smtClean="0">
                <a:effectLst/>
                <a:latin typeface="Helvetica Neue"/>
                <a:ea typeface="Helvetica Neue"/>
                <a:cs typeface="Helvetica Neue"/>
                <a:sym typeface="Helvetica Neue"/>
              </a:rPr>
              <a:t> your favorite study and why) </a:t>
            </a:r>
          </a:p>
          <a:p>
            <a:r>
              <a:rPr lang="en-US" sz="2200" i="1" baseline="0" dirty="0" smtClean="0">
                <a:effectLst/>
                <a:latin typeface="Helvetica Neue"/>
                <a:ea typeface="Helvetica Neue"/>
                <a:cs typeface="Helvetica Neue"/>
                <a:sym typeface="Helvetica Neue"/>
              </a:rPr>
              <a:t>Example:  As an athlete, I loved learning that Juice Plus has been published in the official journal of the American College of Sports Medicine.  One of these studies showed that the oxidative stress was reduced in elite athletes and that JP strengthened the immune system too!  Very exciting for me because I exercise so much!</a:t>
            </a:r>
          </a:p>
          <a:p>
            <a:endParaRPr lang="en-US" sz="2200" i="1" baseline="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139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  Healthy used to be simple. It wasn't the latest super food or the new diet craze. Healthy was fresh vegetables from grandma's garden. Kids played outside until it was dark, drank water from a hose, and at the end of the day we were tired and went to sleep. </a:t>
            </a:r>
          </a:p>
          <a:p>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Today looks very different.  Family dinners are replaced with fast food.  Neighborhood games outside are replaced with games online and smart phone socializing.  Sugary sodas and desserts used to be birthday party foods, but are now everyday treats.  And people turn to energy drinks because they don’t have the energy to get through their day.  </a:t>
            </a:r>
          </a:p>
          <a:p>
            <a:endParaRPr lang="en-US" sz="2200" u="none" baseline="0" dirty="0">
              <a:latin typeface="Helvetica Neue"/>
              <a:ea typeface="Helvetica Neue"/>
              <a:cs typeface="Helvetica Neue"/>
              <a:sym typeface="Helvetica Neue"/>
            </a:endParaRPr>
          </a:p>
        </p:txBody>
      </p:sp>
    </p:spTree>
    <p:extLst>
      <p:ext uri="{BB962C8B-B14F-4D97-AF65-F5344CB8AC3E}">
        <p14:creationId xmlns:p14="http://schemas.microsoft.com/office/powerpoint/2010/main" val="2088665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Children can receive their JP+ FREE for up to 4 years.  They must be between the ages of 4 years old through college age.  If mom buys JP, she can sponsor a child to receive it for free.  Dad or another adult can also sponsor a child.  Parents are asked to fill out a quick survey about what effect JP has had on the health of their family.  We’ve had almost 1 million children participate in the CHS and look at the wonderful results…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Point out your favorite result(s) </a:t>
            </a:r>
          </a:p>
          <a:p>
            <a:pPr marL="0" marR="0" indent="0" defTabSz="457200" eaLnBrk="1" fontAlgn="auto" latinLnBrk="0" hangingPunct="1">
              <a:lnSpc>
                <a:spcPct val="117999"/>
              </a:lnSpc>
              <a:spcBef>
                <a:spcPts val="0"/>
              </a:spcBef>
              <a:spcAft>
                <a:spcPts val="0"/>
              </a:spcAft>
              <a:buClrTx/>
              <a:buSzTx/>
              <a:buFontTx/>
              <a:buNone/>
              <a:tabLst/>
              <a:defRPr/>
            </a:pPr>
            <a:r>
              <a:rPr lang="en-US" sz="2200" i="1" u="none" baseline="0" dirty="0" smtClean="0">
                <a:latin typeface="Helvetica Neue"/>
                <a:ea typeface="Helvetica Neue"/>
                <a:cs typeface="Helvetica Neue"/>
                <a:sym typeface="Helvetica Neue"/>
              </a:rPr>
              <a:t>Example:  My favorite is that 61% are craving more fruits and vegetables!  My kids are actually asking for salads now which is amazing!</a:t>
            </a:r>
          </a:p>
        </p:txBody>
      </p:sp>
    </p:spTree>
    <p:extLst>
      <p:ext uri="{BB962C8B-B14F-4D97-AF65-F5344CB8AC3E}">
        <p14:creationId xmlns:p14="http://schemas.microsoft.com/office/powerpoint/2010/main" val="170307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IDEA:  Juice</a:t>
            </a:r>
            <a:r>
              <a:rPr lang="en-US" baseline="0" dirty="0" smtClean="0"/>
              <a:t> Plus+ is the most proven and simplest change you can make and people are experiencing amazing benefits with JUST TAKING JUICE PLUS! </a:t>
            </a:r>
          </a:p>
          <a:p>
            <a:endParaRPr lang="en-US" baseline="0" dirty="0" smtClean="0"/>
          </a:p>
          <a:p>
            <a:r>
              <a:rPr lang="en-US" baseline="0" dirty="0" smtClean="0"/>
              <a:t>If you’re also looking for a set of lifestyle guidelines we have a program called the Shred10™.   </a:t>
            </a:r>
          </a:p>
        </p:txBody>
      </p:sp>
    </p:spTree>
    <p:extLst>
      <p:ext uri="{BB962C8B-B14F-4D97-AF65-F5344CB8AC3E}">
        <p14:creationId xmlns:p14="http://schemas.microsoft.com/office/powerpoint/2010/main" val="2947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SCRIPT IDEA:  </a:t>
            </a:r>
            <a:r>
              <a:rPr lang="en-US" sz="2200" u="none" baseline="0" dirty="0" smtClean="0">
                <a:latin typeface="Helvetica Neue"/>
                <a:ea typeface="Helvetica Neue"/>
                <a:cs typeface="Helvetica Neue"/>
                <a:sym typeface="Helvetica Neue"/>
              </a:rPr>
              <a:t>Let’s talk about an important topic for many people - maintaining a healthy weight-because we know that excess fat contributes to over 20 different diseases.  Remember the toxins we talked about earlier?  Well, our bodies can’t handle the onslaught of toxins, so it protects our organs by trapping the toxins in fat cells.  The good news is this keeps the toxins from roaming and causing havoc in our bodies.  The bad news is the fat cells expand and can cause weight issues. </a:t>
            </a:r>
          </a:p>
          <a:p>
            <a:r>
              <a:rPr lang="en-US" sz="2200" u="none" baseline="0" dirty="0" smtClean="0">
                <a:latin typeface="Helvetica Neue"/>
                <a:ea typeface="Helvetica Neue"/>
                <a:cs typeface="Helvetica Neue"/>
                <a:sym typeface="Helvetica Neue"/>
              </a:rPr>
              <a:t> </a:t>
            </a:r>
          </a:p>
          <a:p>
            <a:r>
              <a:rPr lang="en-US" sz="2200" u="none" baseline="0" dirty="0" smtClean="0">
                <a:latin typeface="Helvetica Neue"/>
                <a:ea typeface="Helvetica Neue"/>
                <a:cs typeface="Helvetica Neue"/>
                <a:sym typeface="Helvetica Neue"/>
              </a:rPr>
              <a:t>When you burn fat in the wrong way without proper nutrition or with over-exercising, the toxins are re-released into the bloodstream…which stresses the body…so your body (very smartly) goes into fat production to once again enrobe the toxins, protecting vital organs, and the fat returns.  Its a vicious cycle.</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(CLICK) There is a better way.  The safe and healthy way to lose weight is to allow your body to cleanse itself by removing the toxic load, and adding CLEAN eating, especially fruits and vegetables.  Now you are shedding fat, and assisting your liver so it can do its job and cleanse the toxins.  Weight loss is easier, quicker and leads to move permanent weight loss.</a:t>
            </a:r>
          </a:p>
          <a:p>
            <a:endParaRPr lang="en-US" dirty="0" smtClean="0"/>
          </a:p>
        </p:txBody>
      </p:sp>
    </p:spTree>
    <p:extLst>
      <p:ext uri="{BB962C8B-B14F-4D97-AF65-F5344CB8AC3E}">
        <p14:creationId xmlns:p14="http://schemas.microsoft.com/office/powerpoint/2010/main" val="1466067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(OPTIONAL SLIDE)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We always want to encourage you to eat more fruits and vegetables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sometimes it is helpful to grow your own.  We use the Tower Garden to have more control over how our food is grown, and for the convenience of having a farmers market on our porch or in our house!  This excites adults and children alike.  We love to add greens to our Juice Plus shakes too!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1. Get back with the person who invited you to learn more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2. Explain and show pictures of your Tower - The Tower Garden is a vertical </a:t>
            </a:r>
            <a:r>
              <a:rPr lang="en-US" sz="2200" u="none" baseline="0" dirty="0" err="1" smtClean="0">
                <a:latin typeface="Helvetica Neue"/>
                <a:ea typeface="Helvetica Neue"/>
                <a:cs typeface="Helvetica Neue"/>
                <a:sym typeface="Helvetica Neue"/>
              </a:rPr>
              <a:t>aeroponic</a:t>
            </a:r>
            <a:r>
              <a:rPr lang="en-US" sz="2200" u="none" baseline="0" dirty="0" smtClean="0">
                <a:latin typeface="Helvetica Neue"/>
                <a:ea typeface="Helvetica Neue"/>
                <a:cs typeface="Helvetica Neue"/>
                <a:sym typeface="Helvetica Neue"/>
              </a:rPr>
              <a:t> growing system that allows you to grow your own fruits and vegetables on your porch, patio, or even inside with grow lights.  In a study, the TG actually had a 30% higher yield of produce and the nutritional equivalence to fruits and vegetables grown in the best soil.  This makes growing fun and easy and is an amazing fit for the growing movements of Farm to Table, Eating local and organic.  Schools are jumping on board and we even have a school curriculum for the TG!</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r>
              <a:rPr lang="en-US" sz="2200" b="1" u="none" baseline="0" dirty="0" smtClean="0">
                <a:latin typeface="Helvetica Neue"/>
                <a:ea typeface="Helvetica Neue"/>
                <a:cs typeface="Helvetica Neue"/>
                <a:sym typeface="Helvetica Neue"/>
              </a:rPr>
              <a:t>INSERT YOUR OWN TOWER GARDEN PICTURES</a:t>
            </a:r>
          </a:p>
          <a:p>
            <a:endParaRPr lang="en-US" dirty="0"/>
          </a:p>
        </p:txBody>
      </p:sp>
    </p:spTree>
    <p:extLst>
      <p:ext uri="{BB962C8B-B14F-4D97-AF65-F5344CB8AC3E}">
        <p14:creationId xmlns:p14="http://schemas.microsoft.com/office/powerpoint/2010/main" val="1969896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We invite you to be part of our Healthy Living Community called the Healthy Living Revolution.   We have some amazing resources for you!  We have cookbooks, children’s resources, Facebook groups for encouragement and educational events to help you continue making simple changes.  You can access them by going on our website listed and also by joining our FB group.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Get with the person who invited you to take advantage of all we have to offer.  </a:t>
            </a:r>
          </a:p>
        </p:txBody>
      </p:sp>
    </p:spTree>
    <p:extLst>
      <p:ext uri="{BB962C8B-B14F-4D97-AF65-F5344CB8AC3E}">
        <p14:creationId xmlns:p14="http://schemas.microsoft.com/office/powerpoint/2010/main" val="28254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u="none" baseline="0" dirty="0" smtClean="0">
                <a:latin typeface="Helvetica Neue"/>
                <a:ea typeface="Helvetica Neue"/>
                <a:cs typeface="Helvetica Neue"/>
                <a:sym typeface="Helvetica Neue"/>
              </a:rPr>
              <a:t>INSERT FLYERS FOR UPCOMING EVENTS (</a:t>
            </a:r>
            <a:r>
              <a:rPr lang="en-US" sz="2200" b="0" u="none" baseline="0" dirty="0" smtClean="0">
                <a:latin typeface="Helvetica Neue"/>
                <a:ea typeface="Helvetica Neue"/>
                <a:cs typeface="Helvetica Neue"/>
                <a:sym typeface="Helvetica Neue"/>
              </a:rPr>
              <a:t>in your local area, on Zoom, Facebook, the monthly </a:t>
            </a:r>
            <a:r>
              <a:rPr lang="en-US" sz="2200" b="0" u="none" baseline="0" dirty="0" err="1" smtClean="0">
                <a:latin typeface="Helvetica Neue"/>
                <a:ea typeface="Helvetica Neue"/>
                <a:cs typeface="Helvetica Neue"/>
                <a:sym typeface="Helvetica Neue"/>
              </a:rPr>
              <a:t>HealthyLivingRevolution.com</a:t>
            </a:r>
            <a:r>
              <a:rPr lang="en-US" sz="2200" b="0" u="none" baseline="0" dirty="0" smtClean="0">
                <a:latin typeface="Helvetica Neue"/>
                <a:ea typeface="Helvetica Neue"/>
                <a:cs typeface="Helvetica Neue"/>
                <a:sym typeface="Helvetica Neue"/>
              </a:rPr>
              <a:t>/LIVE event)  Promote your upcoming events!</a:t>
            </a:r>
          </a:p>
          <a:p>
            <a:endParaRPr lang="en-US" sz="2200" b="0" u="none" baseline="0" dirty="0" smtClean="0">
              <a:latin typeface="Helvetica Neue"/>
              <a:ea typeface="Helvetica Neue"/>
              <a:cs typeface="Helvetica Neue"/>
              <a:sym typeface="Helvetica Neue"/>
            </a:endParaRPr>
          </a:p>
          <a:p>
            <a:r>
              <a:rPr lang="en-US" sz="2200" b="0" u="none" baseline="0" dirty="0" smtClean="0">
                <a:latin typeface="Helvetica Neue"/>
                <a:ea typeface="Helvetica Neue"/>
                <a:cs typeface="Helvetica Neue"/>
                <a:sym typeface="Helvetica Neue"/>
              </a:rPr>
              <a:t>“We would love to invite you to join us ________.  Every month the Healthy Living Revolution features a different medical speaker and whoever invited you, can send you the link.” </a:t>
            </a:r>
            <a:endParaRPr lang="en-US" sz="2400" dirty="0"/>
          </a:p>
        </p:txBody>
      </p:sp>
    </p:spTree>
    <p:extLst>
      <p:ext uri="{BB962C8B-B14F-4D97-AF65-F5344CB8AC3E}">
        <p14:creationId xmlns:p14="http://schemas.microsoft.com/office/powerpoint/2010/main" val="1727928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Helvetica Neue"/>
                <a:ea typeface="Helvetica Neue"/>
                <a:cs typeface="Helvetica Neue"/>
                <a:sym typeface="Helvetica Neue"/>
              </a:rPr>
              <a:t>SCRIPT IDEA:  So we invite you to join us </a:t>
            </a:r>
            <a:r>
              <a:rPr lang="en-US" sz="2200" u="none" baseline="0" dirty="0" smtClean="0">
                <a:latin typeface="Helvetica Neue"/>
                <a:ea typeface="Helvetica Neue"/>
                <a:cs typeface="Helvetica Neue"/>
                <a:sym typeface="Wingdings"/>
              </a:rPr>
              <a:t>   (A, B, C close)</a:t>
            </a:r>
            <a:endParaRPr lang="en-US" sz="2200" u="none" baseline="0" dirty="0" smtClean="0">
              <a:latin typeface="Helvetica Neue"/>
              <a:ea typeface="Helvetica Neue"/>
              <a:cs typeface="Helvetica Neue"/>
              <a:sym typeface="Helvetica Neue"/>
            </a:endParaRPr>
          </a:p>
          <a:p>
            <a:endParaRPr lang="en-US" sz="2200" u="none" baseline="0" dirty="0" smtClean="0">
              <a:latin typeface="Helvetica Neue"/>
              <a:ea typeface="Helvetica Neue"/>
              <a:cs typeface="Helvetica Neue"/>
              <a:sym typeface="Helvetica Neue"/>
            </a:endParaRPr>
          </a:p>
          <a:p>
            <a:pPr marL="457200" indent="-457200">
              <a:buAutoNum type="alphaUcPeriod"/>
            </a:pPr>
            <a:r>
              <a:rPr lang="en-US" sz="2200" u="none" baseline="0" dirty="0" smtClean="0">
                <a:latin typeface="Helvetica Neue"/>
                <a:ea typeface="Helvetica Neue"/>
                <a:cs typeface="Helvetica Neue"/>
                <a:sym typeface="Helvetica Neue"/>
              </a:rPr>
              <a:t>Some of you may be inspired to eat more F &amp; V and that’s great</a:t>
            </a:r>
          </a:p>
          <a:p>
            <a:pPr marL="457200" indent="-457200">
              <a:buAutoNum type="alphaUcPeriod"/>
            </a:pPr>
            <a:r>
              <a:rPr lang="en-US" sz="2200" u="none" baseline="0" dirty="0" smtClean="0">
                <a:latin typeface="Helvetica Neue"/>
                <a:ea typeface="Helvetica Neue"/>
                <a:cs typeface="Helvetica Neue"/>
                <a:sym typeface="Helvetica Neue"/>
              </a:rPr>
              <a:t>Some of you also want to make One Simple Change and add JP+ to your diet or jumpstart your health with the Shred10</a:t>
            </a:r>
          </a:p>
          <a:p>
            <a:pPr marL="457200" indent="-457200">
              <a:buAutoNum type="alphaUcPeriod"/>
            </a:pPr>
            <a:r>
              <a:rPr lang="en-US" sz="2200" u="none" baseline="0" dirty="0" smtClean="0">
                <a:latin typeface="Helvetica Neue"/>
                <a:ea typeface="Helvetica Neue"/>
                <a:cs typeface="Helvetica Neue"/>
                <a:sym typeface="Helvetica Neue"/>
              </a:rPr>
              <a:t>Maybe you’ve been sitting here thinking about how you can share this information with your best friend, parents or siblings and if that’s you we would love to tell you more about your options to share this with others.  </a:t>
            </a:r>
          </a:p>
          <a:p>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Close:  PLEASE GET BACK WITH THE PERSON WHO INVITED YOU to learn more about anything we discussed.</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(Optional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hand out order forms and review with guests)</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We are so happy to help you and thank you so much for spending this time with </a:t>
            </a:r>
            <a:r>
              <a:rPr lang="en-US" sz="2200" u="none" baseline="0" smtClean="0">
                <a:latin typeface="Helvetica Neue"/>
                <a:ea typeface="Helvetica Neue"/>
                <a:cs typeface="Helvetica Neue"/>
                <a:sym typeface="Helvetica Neue"/>
              </a:rPr>
              <a:t>us</a:t>
            </a:r>
            <a:r>
              <a:rPr lang="en-US" sz="2200" u="none" baseline="0" smtClean="0">
                <a:latin typeface="Helvetica Neue"/>
                <a:ea typeface="Helvetica Neue"/>
                <a:cs typeface="Helvetica Neue"/>
                <a:sym typeface="Helvetica Neue"/>
              </a:rPr>
              <a:t>!</a:t>
            </a:r>
            <a:endParaRPr lang="en-US" sz="2200" u="non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695379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dirty="0" smtClean="0">
                <a:latin typeface="Helvetica Neue"/>
                <a:ea typeface="Helvetica Neue"/>
                <a:cs typeface="Helvetica Neue"/>
                <a:sym typeface="Helvetica Neue"/>
              </a:rPr>
              <a:t>SCRIPT IDEA: </a:t>
            </a:r>
          </a:p>
          <a:p>
            <a:r>
              <a:rPr lang="en-US" sz="2200" u="none" baseline="0" dirty="0" smtClean="0">
                <a:latin typeface="Helvetica Neue"/>
                <a:ea typeface="Helvetica Neue"/>
                <a:cs typeface="Helvetica Neue"/>
                <a:sym typeface="Helvetica Neue"/>
              </a:rPr>
              <a:t>So how are you taking care of yourself?  I think we can all agree that our health is made up of these 4 core things</a:t>
            </a:r>
            <a:r>
              <a:rPr lang="mr-IN" sz="2200" u="none" baseline="0" dirty="0" smtClean="0">
                <a:latin typeface="Helvetica Neue"/>
                <a:ea typeface="Helvetica Neue"/>
                <a:cs typeface="Helvetica Neue"/>
                <a:sym typeface="Helvetica Neue"/>
              </a:rPr>
              <a:t>…</a:t>
            </a:r>
            <a:endParaRPr lang="en-US" sz="2200" u="none" baseline="0" dirty="0" smtClean="0">
              <a:latin typeface="Helvetica Neue"/>
              <a:ea typeface="Helvetica Neue"/>
              <a:cs typeface="Helvetica Neue"/>
              <a:sym typeface="Helvetica Neue"/>
            </a:endParaRP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How are you doing with</a:t>
            </a:r>
            <a:r>
              <a:rPr lang="mr-IN" sz="2200" u="none" baseline="0" dirty="0" smtClean="0">
                <a:latin typeface="Helvetica Neue"/>
                <a:ea typeface="Helvetica Neue"/>
                <a:cs typeface="Helvetica Neue"/>
                <a:sym typeface="Helvetica Neue"/>
              </a:rPr>
              <a:t>…</a:t>
            </a:r>
            <a:endParaRPr lang="en-US" sz="2200" u="none" baseline="0" dirty="0" smtClean="0">
              <a:latin typeface="Helvetica Neue"/>
              <a:ea typeface="Helvetica Neue"/>
              <a:cs typeface="Helvetica Neue"/>
              <a:sym typeface="Helvetica Neue"/>
            </a:endParaRPr>
          </a:p>
          <a:p>
            <a:r>
              <a:rPr lang="en-US" sz="2200" b="1" u="none" baseline="0" dirty="0" smtClean="0">
                <a:latin typeface="Helvetica Neue"/>
                <a:ea typeface="Helvetica Neue"/>
                <a:cs typeface="Helvetica Neue"/>
                <a:sym typeface="Helvetica Neue"/>
              </a:rPr>
              <a:t>Eating Real Food</a:t>
            </a:r>
            <a:r>
              <a:rPr lang="en-US" sz="2200" b="0" u="none" baseline="0" dirty="0" smtClean="0">
                <a:latin typeface="Helvetica Neue"/>
                <a:ea typeface="Helvetica Neue"/>
                <a:cs typeface="Helvetica Neue"/>
                <a:sym typeface="Helvetica Neue"/>
              </a:rPr>
              <a:t>, not something from a box or package</a:t>
            </a:r>
          </a:p>
          <a:p>
            <a:r>
              <a:rPr lang="en-US" sz="2200" b="1" u="none" baseline="0" dirty="0" smtClean="0">
                <a:latin typeface="Helvetica Neue"/>
                <a:ea typeface="Helvetica Neue"/>
                <a:cs typeface="Helvetica Neue"/>
                <a:sym typeface="Helvetica Neue"/>
              </a:rPr>
              <a:t>Exercise</a:t>
            </a:r>
            <a:r>
              <a:rPr lang="en-US" sz="2200" b="0" u="none" baseline="0" dirty="0" smtClean="0">
                <a:latin typeface="Helvetica Neue"/>
                <a:ea typeface="Helvetica Neue"/>
                <a:cs typeface="Helvetica Neue"/>
                <a:sym typeface="Helvetica Neue"/>
              </a:rPr>
              <a:t>…Find something you love and DO IT!</a:t>
            </a:r>
          </a:p>
          <a:p>
            <a:r>
              <a:rPr lang="en-US" sz="2200" b="1" u="none" baseline="0" dirty="0" smtClean="0">
                <a:latin typeface="Helvetica Neue"/>
                <a:ea typeface="Helvetica Neue"/>
                <a:cs typeface="Helvetica Neue"/>
                <a:sym typeface="Helvetica Neue"/>
              </a:rPr>
              <a:t>Water?</a:t>
            </a:r>
            <a:r>
              <a:rPr lang="en-US" sz="2200" b="0" u="none" baseline="0" dirty="0" smtClean="0">
                <a:latin typeface="Helvetica Neue"/>
                <a:ea typeface="Helvetica Neue"/>
                <a:cs typeface="Helvetica Neue"/>
                <a:sym typeface="Helvetica Neue"/>
              </a:rPr>
              <a:t>  We should strive for ½ of our body weight in ounces per day</a:t>
            </a:r>
          </a:p>
          <a:p>
            <a:r>
              <a:rPr lang="en-US" sz="2200" b="1" u="none" baseline="0" dirty="0" smtClean="0">
                <a:latin typeface="Helvetica Neue"/>
                <a:ea typeface="Helvetica Neue"/>
                <a:cs typeface="Helvetica Neue"/>
                <a:sym typeface="Helvetica Neue"/>
              </a:rPr>
              <a:t>Getting enough Sleep and Reducing Stress</a:t>
            </a:r>
            <a:r>
              <a:rPr lang="en-US" sz="2200" b="0" u="none" baseline="0" dirty="0" smtClean="0">
                <a:latin typeface="Helvetica Neue"/>
                <a:ea typeface="Helvetica Neue"/>
                <a:cs typeface="Helvetica Neue"/>
                <a:sym typeface="Helvetica Neue"/>
              </a:rPr>
              <a:t>…your body does all kinds of things while you are sleeping…its detoxifies, repairs, and your hormones are able to do their thing.  Society today is sleep deprived…almost like its a badge of honor.   We need proper sleep to be healthy. </a:t>
            </a:r>
          </a:p>
          <a:p>
            <a:endParaRPr lang="en-US" sz="2200" b="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dirty="0" smtClean="0"/>
              <a:t>Of all the lifestyle changes you could</a:t>
            </a:r>
            <a:r>
              <a:rPr lang="en-US" baseline="0" dirty="0" smtClean="0"/>
              <a:t> make, the one that is most proven to make the biggest impact on your health is to consume a diet rich in fruits and vegetables.  Over 4,000 studies show that making that one simple change makes a profound impact on our health.</a:t>
            </a:r>
            <a:endParaRPr lang="en-US" dirty="0" smtClean="0"/>
          </a:p>
          <a:p>
            <a:endParaRPr lang="en-US" sz="2200" b="0" u="none" baseline="0" dirty="0" smtClean="0">
              <a:latin typeface="Helvetica Neue"/>
              <a:ea typeface="Helvetica Neue"/>
              <a:cs typeface="Helvetica Neue"/>
              <a:sym typeface="Helvetica Neue"/>
            </a:endParaRPr>
          </a:p>
        </p:txBody>
      </p:sp>
    </p:spTree>
    <p:extLst>
      <p:ext uri="{BB962C8B-B14F-4D97-AF65-F5344CB8AC3E}">
        <p14:creationId xmlns:p14="http://schemas.microsoft.com/office/powerpoint/2010/main" val="129311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SCRIPT</a:t>
            </a:r>
            <a:r>
              <a:rPr lang="en-US" baseline="0" dirty="0" smtClean="0"/>
              <a:t> IDEA:  </a:t>
            </a:r>
            <a:r>
              <a:rPr lang="en-US" sz="2200" u="none" baseline="0" dirty="0" smtClean="0">
                <a:latin typeface="Helvetica Neue"/>
                <a:ea typeface="Helvetica Neue"/>
                <a:cs typeface="Helvetica Neue"/>
                <a:sym typeface="Helvetica Neue"/>
              </a:rPr>
              <a:t>There are TWO startling trends in our world today!</a:t>
            </a:r>
            <a:endParaRPr lang="en-US" dirty="0"/>
          </a:p>
        </p:txBody>
      </p:sp>
    </p:spTree>
    <p:extLst>
      <p:ext uri="{BB962C8B-B14F-4D97-AF65-F5344CB8AC3E}">
        <p14:creationId xmlns:p14="http://schemas.microsoft.com/office/powerpoint/2010/main" val="106715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IDEA:  </a:t>
            </a:r>
            <a:r>
              <a:rPr lang="en-US" sz="2200" u="none" baseline="0" dirty="0" smtClean="0">
                <a:latin typeface="Helvetica Neue"/>
                <a:ea typeface="Helvetica Neue"/>
                <a:cs typeface="Helvetica Neue"/>
                <a:sym typeface="Helvetica Neue"/>
              </a:rPr>
              <a:t>Environmental Toxins are increasing </a:t>
            </a:r>
            <a:endParaRPr lang="en-US" dirty="0" smtClean="0"/>
          </a:p>
          <a:p>
            <a:pPr marL="0" marR="0" indent="0" defTabSz="457200" eaLnBrk="1" fontAlgn="auto" latinLnBrk="0" hangingPunct="1">
              <a:lnSpc>
                <a:spcPct val="117999"/>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p14="http://schemas.microsoft.com/office/powerpoint/2010/main" val="1730872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IDEA:  AND OUR FOOD QUALITY IS DECREASING </a:t>
            </a:r>
            <a:r>
              <a:rPr lang="en-US" sz="2200" u="none" baseline="0" dirty="0" smtClean="0">
                <a:latin typeface="Helvetica Neue"/>
                <a:ea typeface="Helvetica Neue"/>
                <a:cs typeface="Helvetica Neue"/>
                <a:sym typeface="Helvetica Neue"/>
              </a:rPr>
              <a:t>WHICH IS causing THE PERFECT STORM IN OUR BODIES. </a:t>
            </a:r>
          </a:p>
          <a:p>
            <a:endParaRPr lang="en-US" sz="2200" u="none" baseline="0" dirty="0" smtClean="0">
              <a:latin typeface="Helvetica Neue"/>
              <a:ea typeface="Helvetica Neue"/>
              <a:cs typeface="Helvetica Neue"/>
              <a:sym typeface="Helvetica Neue"/>
            </a:endParaRPr>
          </a:p>
          <a:p>
            <a:r>
              <a:rPr lang="en-US" sz="2200" u="none" baseline="0" dirty="0" smtClean="0">
                <a:latin typeface="Helvetica Neue"/>
                <a:ea typeface="Helvetica Neue"/>
                <a:cs typeface="Helvetica Neue"/>
                <a:sym typeface="Helvetica Neue"/>
              </a:rPr>
              <a:t>(Optional discussion of processed food</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Our food quality is decreasing with many additives and preservatives that help the shelf life but not our bodies. Etc. ) </a:t>
            </a:r>
          </a:p>
        </p:txBody>
      </p:sp>
    </p:spTree>
    <p:extLst>
      <p:ext uri="{BB962C8B-B14F-4D97-AF65-F5344CB8AC3E}">
        <p14:creationId xmlns:p14="http://schemas.microsoft.com/office/powerpoint/2010/main" val="1497876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Increased environmental toxins and decreased quality of food is causing Oxidative Stress in our bodies everyday. But there are other causes as well:  smoking, exercise, stress, medications, flying in an airplane and even pregnancy. This is important to understand because oxidation causes aging and disease. Wrinkles are an example of oxidative stress happening in our skin cells. </a:t>
            </a:r>
          </a:p>
          <a:p>
            <a:pPr marL="0" marR="0" indent="0" defTabSz="457200" eaLnBrk="1" fontAlgn="auto" latinLnBrk="0" hangingPunct="1">
              <a:lnSpc>
                <a:spcPct val="117999"/>
              </a:lnSpc>
              <a:spcBef>
                <a:spcPts val="0"/>
              </a:spcBef>
              <a:spcAft>
                <a:spcPts val="0"/>
              </a:spcAft>
              <a:buClrTx/>
              <a:buSzTx/>
              <a:buFontTx/>
              <a:buNone/>
              <a:tabLst/>
              <a:defRPr/>
            </a:pPr>
            <a:endParaRPr lang="en-US" sz="2200" u="none" baseline="0" dirty="0" smtClean="0">
              <a:latin typeface="Helvetica Neue"/>
              <a:ea typeface="Helvetica Neue"/>
              <a:cs typeface="Helvetica Neue"/>
              <a:sym typeface="Helvetica Neue"/>
            </a:endParaRPr>
          </a:p>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Another illustration of oxidative stress is the APPLE </a:t>
            </a:r>
            <a:r>
              <a:rPr lang="mr-IN" sz="2200" u="none" baseline="0" dirty="0" smtClean="0">
                <a:latin typeface="Helvetica Neue"/>
                <a:ea typeface="Helvetica Neue"/>
                <a:cs typeface="Helvetica Neue"/>
                <a:sym typeface="Helvetica Neue"/>
              </a:rPr>
              <a:t>–</a:t>
            </a:r>
            <a:r>
              <a:rPr lang="en-US" sz="2200" u="none" baseline="0" dirty="0" smtClean="0">
                <a:latin typeface="Helvetica Neue"/>
                <a:ea typeface="Helvetica Neue"/>
                <a:cs typeface="Helvetica Neue"/>
                <a:sym typeface="Helvetica Neue"/>
              </a:rPr>
              <a:t> if you cut an apple in half and you leave it out.  What happens? (Right, it turns brown, it ages)  So if you squeeze lemon juice on it (which is the ANTIOXIDANT), it slows down the aging process. </a:t>
            </a:r>
          </a:p>
        </p:txBody>
      </p:sp>
    </p:spTree>
    <p:extLst>
      <p:ext uri="{BB962C8B-B14F-4D97-AF65-F5344CB8AC3E}">
        <p14:creationId xmlns:p14="http://schemas.microsoft.com/office/powerpoint/2010/main" val="823336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sz="2200" u="none" baseline="0" dirty="0" smtClean="0">
                <a:latin typeface="Helvetica Neue"/>
                <a:ea typeface="Helvetica Neue"/>
                <a:cs typeface="Helvetica Neue"/>
                <a:sym typeface="Helvetica Neue"/>
              </a:rPr>
              <a:t>SCRIPT IDEA:  Just like that lemon helps to lessen the oxidative stress on the apple, ANTIOXIDANTS from fruits and vegetables neutralize that harmful oxidative stress and they are our best defense. They shield and protect us! </a:t>
            </a:r>
          </a:p>
        </p:txBody>
      </p:sp>
    </p:spTree>
    <p:extLst>
      <p:ext uri="{BB962C8B-B14F-4D97-AF65-F5344CB8AC3E}">
        <p14:creationId xmlns:p14="http://schemas.microsoft.com/office/powerpoint/2010/main" val="82333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dirty="0" smtClean="0"/>
              <a:t>Time Magazine</a:t>
            </a:r>
            <a:r>
              <a:rPr lang="en-US" baseline="0" dirty="0" smtClean="0"/>
              <a:t> says “The news isn’t that fruits and vegetables are good for you.  It’s that they are so good for you they could save your life.” </a:t>
            </a:r>
            <a:r>
              <a:rPr lang="en-US" sz="2200" u="none" baseline="0" dirty="0" smtClean="0">
                <a:latin typeface="Helvetica Neue"/>
                <a:ea typeface="Helvetica Neue"/>
                <a:cs typeface="Helvetica Neue"/>
                <a:sym typeface="Helvetica Neue"/>
              </a:rPr>
              <a:t>So we need to eat 7-13 servings of fruits and vegetables every day. But almost no one does - and certainly not the variety or the consistency we need.  </a:t>
            </a:r>
            <a:endParaRPr lang="en-US" dirty="0"/>
          </a:p>
        </p:txBody>
      </p:sp>
    </p:spTree>
    <p:extLst>
      <p:ext uri="{BB962C8B-B14F-4D97-AF65-F5344CB8AC3E}">
        <p14:creationId xmlns:p14="http://schemas.microsoft.com/office/powerpoint/2010/main" val="235318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AD953674-8649-E944-80AC-D1850C4249FA}" type="datetimeFigureOut">
              <a:rPr lang="en-US" smtClean="0"/>
              <a:t>3/2/18</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6290791" y="9251950"/>
            <a:ext cx="410519" cy="379591"/>
          </a:xfrm>
        </p:spPr>
        <p:txBody>
          <a:bodyPr/>
          <a:lstStyle/>
          <a:p>
            <a:fld id="{D3323750-916A-5D43-83ED-5F437F9C226A}" type="slidenum">
              <a:rPr lang="en-US" smtClean="0"/>
              <a:t>‹#›</a:t>
            </a:fld>
            <a:endParaRPr lang="en-US"/>
          </a:p>
        </p:txBody>
      </p:sp>
    </p:spTree>
    <p:extLst>
      <p:ext uri="{BB962C8B-B14F-4D97-AF65-F5344CB8AC3E}">
        <p14:creationId xmlns:p14="http://schemas.microsoft.com/office/powerpoint/2010/main" val="3930505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2.jpeg"/><Relationship Id="rId12"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g"/><Relationship Id="rId8" Type="http://schemas.openxmlformats.org/officeDocument/2006/relationships/image" Target="../media/image9.jpeg"/><Relationship Id="rId9" Type="http://schemas.openxmlformats.org/officeDocument/2006/relationships/image" Target="../media/image10.jpg"/><Relationship Id="rId10"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png"/><Relationship Id="rId5" Type="http://schemas.openxmlformats.org/officeDocument/2006/relationships/image" Target="../media/image42.jp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13.png"/><Relationship Id="rId6"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13.png"/><Relationship Id="rId1" Type="http://schemas.openxmlformats.org/officeDocument/2006/relationships/slideLayout" Target="../slideLayouts/slideLayout1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5.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009" t="4626" r="13783" b="82000"/>
          <a:stretch/>
        </p:blipFill>
        <p:spPr>
          <a:xfrm>
            <a:off x="3008810" y="163279"/>
            <a:ext cx="7170346" cy="13033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83995"/>
            <a:ext cx="13004800" cy="8469606"/>
          </a:xfrm>
          <a:prstGeom prst="rect">
            <a:avLst/>
          </a:prstGeom>
          <a:ln>
            <a:noFill/>
          </a:ln>
          <a:effectLst>
            <a:softEdge rad="112500"/>
          </a:effectLst>
        </p:spPr>
      </p:pic>
    </p:spTree>
    <p:extLst>
      <p:ext uri="{BB962C8B-B14F-4D97-AF65-F5344CB8AC3E}">
        <p14:creationId xmlns:p14="http://schemas.microsoft.com/office/powerpoint/2010/main" val="3238866218"/>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3004800" cy="9753600"/>
            <a:chOff x="0" y="0"/>
            <a:chExt cx="13004800" cy="9753600"/>
          </a:xfrm>
        </p:grpSpPr>
        <p:sp>
          <p:nvSpPr>
            <p:cNvPr id="140" name="Shape 140"/>
            <p:cNvSpPr/>
            <p:nvPr/>
          </p:nvSpPr>
          <p:spPr>
            <a:xfrm>
              <a:off x="1949450" y="590550"/>
              <a:ext cx="7565629" cy="851545"/>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sp>
          <p:nvSpPr>
            <p:cNvPr id="142" name="Shape 142"/>
            <p:cNvSpPr/>
            <p:nvPr/>
          </p:nvSpPr>
          <p:spPr>
            <a:xfrm>
              <a:off x="4324598" y="1301750"/>
              <a:ext cx="4988174" cy="732979"/>
            </a:xfrm>
            <a:prstGeom prst="rect">
              <a:avLst/>
            </a:prstGeom>
            <a:solidFill>
              <a:srgbClr val="FFFFFF"/>
            </a:solidFill>
            <a:ln w="12700">
              <a:miter lim="400000"/>
            </a:ln>
          </p:spPr>
          <p:txBody>
            <a:bodyPr lIns="50800" tIns="50800" rIns="50800" bIns="50800" anchor="ctr"/>
            <a:lstStyle/>
            <a:p>
              <a:pPr>
                <a:defRPr sz="2400">
                  <a:solidFill>
                    <a:srgbClr val="FFFFFF"/>
                  </a:solidFill>
                </a:defRPr>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987890" cy="9753600"/>
            </a:xfrm>
            <a:prstGeom prst="rect">
              <a:avLst/>
            </a:prstGeom>
          </p:spPr>
        </p:pic>
        <p:pic>
          <p:nvPicPr>
            <p:cNvPr id="4" name="Picture 3" descr="Screen Shot 2018-02-09 at 4.38.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86872"/>
              <a:ext cx="13004800" cy="1466728"/>
            </a:xfrm>
            <a:prstGeom prst="rect">
              <a:avLst/>
            </a:prstGeom>
          </p:spPr>
        </p:pic>
      </p:gr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65" r="3322" b="13518"/>
          <a:stretch/>
        </p:blipFill>
        <p:spPr>
          <a:xfrm>
            <a:off x="1" y="216231"/>
            <a:ext cx="13004799" cy="9537369"/>
          </a:xfrm>
          <a:prstGeom prst="rect">
            <a:avLst/>
          </a:prstGeom>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9916"/>
            <a:ext cx="13004800" cy="1107996"/>
          </a:xfrm>
          <a:prstGeom prst="rect">
            <a:avLst/>
          </a:prstGeom>
        </p:spPr>
        <p:txBody>
          <a:bodyPr wrap="square">
            <a:spAutoFit/>
          </a:bodyPr>
          <a:lstStyle/>
          <a:p>
            <a:r>
              <a:rPr lang="en-US" sz="6600" b="1" dirty="0" smtClean="0">
                <a:latin typeface="Helvetica"/>
                <a:cs typeface="Helvetica"/>
              </a:rPr>
              <a:t>STORIES</a:t>
            </a:r>
            <a:endParaRPr lang="en-US" sz="6600" b="1" dirty="0">
              <a:latin typeface="Helvetica"/>
              <a:cs typeface="Helvetica"/>
            </a:endParaRPr>
          </a:p>
        </p:txBody>
      </p:sp>
    </p:spTree>
    <p:extLst>
      <p:ext uri="{BB962C8B-B14F-4D97-AF65-F5344CB8AC3E}">
        <p14:creationId xmlns:p14="http://schemas.microsoft.com/office/powerpoint/2010/main" val="364594243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058"/>
            <a:ext cx="12987888" cy="9745482"/>
          </a:xfrm>
          <a:prstGeom prst="rect">
            <a:avLst/>
          </a:prstGeom>
        </p:spPr>
      </p:pic>
      <p:sp>
        <p:nvSpPr>
          <p:cNvPr id="3" name="Rectangle 2"/>
          <p:cNvSpPr/>
          <p:nvPr/>
        </p:nvSpPr>
        <p:spPr>
          <a:xfrm>
            <a:off x="4134678" y="1729409"/>
            <a:ext cx="4492487" cy="71561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 name="TextBox 3"/>
          <p:cNvSpPr txBox="1"/>
          <p:nvPr/>
        </p:nvSpPr>
        <p:spPr>
          <a:xfrm>
            <a:off x="3114640" y="1737740"/>
            <a:ext cx="67586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smtClean="0">
                <a:ln>
                  <a:noFill/>
                </a:ln>
                <a:solidFill>
                  <a:srgbClr val="C81616"/>
                </a:solidFill>
                <a:effectLst/>
                <a:uFillTx/>
                <a:latin typeface="+mn-lt"/>
                <a:ea typeface="+mn-ea"/>
                <a:cs typeface="+mn-cs"/>
                <a:sym typeface="Helvetica Light"/>
              </a:rPr>
              <a:t>30 WHOLE FOODS</a:t>
            </a:r>
            <a:endParaRPr kumimoji="0" lang="en-US" sz="4000" b="1" i="0" u="none" strike="noStrike" cap="none" spc="0" normalizeH="0" baseline="0" dirty="0">
              <a:ln>
                <a:noFill/>
              </a:ln>
              <a:solidFill>
                <a:srgbClr val="C81616"/>
              </a:solidFill>
              <a:effectLst/>
              <a:uFillTx/>
              <a:latin typeface="+mn-lt"/>
              <a:ea typeface="+mn-ea"/>
              <a:cs typeface="+mn-cs"/>
              <a:sym typeface="Helvetica Light"/>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3004801" cy="10049165"/>
          </a:xfrm>
          <a:prstGeom prst="rect">
            <a:avLst/>
          </a:prstGeom>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10049164"/>
          </a:xfrm>
          <a:prstGeom prst="rect">
            <a:avLst/>
          </a:prstGeom>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5160"/>
            <a:ext cx="13004800" cy="9728440"/>
            <a:chOff x="0" y="25160"/>
            <a:chExt cx="13004800" cy="9728440"/>
          </a:xfrm>
        </p:grpSpPr>
        <p:pic>
          <p:nvPicPr>
            <p:cNvPr id="4" name="Picture 3" descr="Omega Ble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60"/>
              <a:ext cx="13004800" cy="9728440"/>
            </a:xfrm>
            <a:prstGeom prst="rect">
              <a:avLst/>
            </a:prstGeom>
          </p:spPr>
        </p:pic>
        <p:pic>
          <p:nvPicPr>
            <p:cNvPr id="3" name="Picture 2" descr="Screen Shot 2018-02-09 at 4.38.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 y="8287197"/>
              <a:ext cx="13003500" cy="968957"/>
            </a:xfrm>
            <a:prstGeom prst="rect">
              <a:avLst/>
            </a:prstGeom>
          </p:spPr>
        </p:pic>
      </p:grpSp>
    </p:spTree>
    <p:extLst>
      <p:ext uri="{BB962C8B-B14F-4D97-AF65-F5344CB8AC3E}">
        <p14:creationId xmlns:p14="http://schemas.microsoft.com/office/powerpoint/2010/main" val="2218723205"/>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3" y="-13452"/>
            <a:ext cx="13003500" cy="9757198"/>
            <a:chOff x="933" y="-13452"/>
            <a:chExt cx="13003500" cy="975719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 y="-13452"/>
              <a:ext cx="13003500" cy="9757198"/>
            </a:xfrm>
            <a:prstGeom prst="rect">
              <a:avLst/>
            </a:prstGeom>
          </p:spPr>
        </p:pic>
        <p:pic>
          <p:nvPicPr>
            <p:cNvPr id="2" name="Picture 1" descr="Screen Shot 2018-02-09 at 4.38.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 y="8287197"/>
              <a:ext cx="13003500" cy="968957"/>
            </a:xfrm>
            <a:prstGeom prst="rect">
              <a:avLst/>
            </a:prstGeom>
          </p:spPr>
        </p:pic>
      </p:gr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6700" y="1349808"/>
            <a:ext cx="12471400" cy="7924800"/>
          </a:xfrm>
          <a:prstGeom prst="rect">
            <a:avLst/>
          </a:prstGeom>
        </p:spPr>
      </p:pic>
      <p:sp>
        <p:nvSpPr>
          <p:cNvPr id="4" name="Rectangle 3"/>
          <p:cNvSpPr/>
          <p:nvPr/>
        </p:nvSpPr>
        <p:spPr>
          <a:xfrm>
            <a:off x="0" y="129570"/>
            <a:ext cx="13004800" cy="1569660"/>
          </a:xfrm>
          <a:prstGeom prst="rect">
            <a:avLst/>
          </a:prstGeom>
        </p:spPr>
        <p:txBody>
          <a:bodyPr wrap="square">
            <a:spAutoFit/>
          </a:bodyPr>
          <a:lstStyle/>
          <a:p>
            <a:r>
              <a:rPr lang="en-US" sz="4800" b="1" dirty="0" smtClean="0">
                <a:latin typeface="Helvetica"/>
                <a:cs typeface="Helvetica"/>
              </a:rPr>
              <a:t>The Most Researched Nutritional </a:t>
            </a:r>
          </a:p>
          <a:p>
            <a:r>
              <a:rPr lang="en-US" sz="4800" b="1" dirty="0" smtClean="0">
                <a:latin typeface="Helvetica"/>
                <a:cs typeface="Helvetica"/>
              </a:rPr>
              <a:t>Product in the World.  </a:t>
            </a:r>
            <a:endParaRPr lang="en-US" sz="4800" b="1" dirty="0">
              <a:latin typeface="Helvetica"/>
              <a:cs typeface="Helvetica"/>
            </a:endParaRP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Screen Shot 2016-11-01 at 8.01.35 AM.png"/>
          <p:cNvPicPr>
            <a:picLocks noChangeAspect="1"/>
          </p:cNvPicPr>
          <p:nvPr/>
        </p:nvPicPr>
        <p:blipFill>
          <a:blip r:embed="rId3">
            <a:extLst/>
          </a:blip>
          <a:stretch>
            <a:fillRect/>
          </a:stretch>
        </p:blipFill>
        <p:spPr>
          <a:xfrm>
            <a:off x="6938460" y="6469131"/>
            <a:ext cx="2256338" cy="2921957"/>
          </a:xfrm>
          <a:prstGeom prst="rect">
            <a:avLst/>
          </a:prstGeom>
          <a:ln w="12700">
            <a:miter lim="400000"/>
          </a:ln>
        </p:spPr>
      </p:pic>
      <p:pic>
        <p:nvPicPr>
          <p:cNvPr id="168" name="Screen Shot 2016-11-01 at 8.01.24 AM.png"/>
          <p:cNvPicPr>
            <a:picLocks noChangeAspect="1"/>
          </p:cNvPicPr>
          <p:nvPr/>
        </p:nvPicPr>
        <p:blipFill>
          <a:blip r:embed="rId4">
            <a:extLst/>
          </a:blip>
          <a:stretch>
            <a:fillRect/>
          </a:stretch>
        </p:blipFill>
        <p:spPr>
          <a:xfrm>
            <a:off x="10120721" y="1866680"/>
            <a:ext cx="2305945" cy="2968047"/>
          </a:xfrm>
          <a:prstGeom prst="rect">
            <a:avLst/>
          </a:prstGeom>
          <a:ln w="12700">
            <a:miter lim="400000"/>
          </a:ln>
        </p:spPr>
      </p:pic>
      <p:pic>
        <p:nvPicPr>
          <p:cNvPr id="169" name="Screen Shot 2016-11-01 at 8.01.14 AM.png"/>
          <p:cNvPicPr>
            <a:picLocks noChangeAspect="1"/>
          </p:cNvPicPr>
          <p:nvPr/>
        </p:nvPicPr>
        <p:blipFill>
          <a:blip r:embed="rId5">
            <a:extLst/>
          </a:blip>
          <a:stretch>
            <a:fillRect/>
          </a:stretch>
        </p:blipFill>
        <p:spPr>
          <a:xfrm>
            <a:off x="3761812" y="6474083"/>
            <a:ext cx="2248405" cy="2930756"/>
          </a:xfrm>
          <a:prstGeom prst="rect">
            <a:avLst/>
          </a:prstGeom>
          <a:ln w="12700">
            <a:miter lim="400000"/>
          </a:ln>
        </p:spPr>
      </p:pic>
      <p:pic>
        <p:nvPicPr>
          <p:cNvPr id="170" name="Screen Shot 2016-11-01 at 8.01.02 AM.png"/>
          <p:cNvPicPr>
            <a:picLocks noChangeAspect="1"/>
          </p:cNvPicPr>
          <p:nvPr/>
        </p:nvPicPr>
        <p:blipFill>
          <a:blip r:embed="rId6">
            <a:extLst/>
          </a:blip>
          <a:stretch>
            <a:fillRect/>
          </a:stretch>
        </p:blipFill>
        <p:spPr>
          <a:xfrm>
            <a:off x="3838356" y="1869750"/>
            <a:ext cx="2311041" cy="3002088"/>
          </a:xfrm>
          <a:prstGeom prst="rect">
            <a:avLst/>
          </a:prstGeom>
          <a:ln w="12700">
            <a:miter lim="400000"/>
          </a:ln>
        </p:spPr>
      </p:pic>
      <p:pic>
        <p:nvPicPr>
          <p:cNvPr id="171" name="Screen Shot 2016-11-01 at 8.00.45 AM.png"/>
          <p:cNvPicPr>
            <a:picLocks noChangeAspect="1"/>
          </p:cNvPicPr>
          <p:nvPr/>
        </p:nvPicPr>
        <p:blipFill>
          <a:blip r:embed="rId7">
            <a:extLst/>
          </a:blip>
          <a:stretch>
            <a:fillRect/>
          </a:stretch>
        </p:blipFill>
        <p:spPr>
          <a:xfrm>
            <a:off x="6968602" y="1866680"/>
            <a:ext cx="2332913" cy="3012401"/>
          </a:xfrm>
          <a:prstGeom prst="rect">
            <a:avLst/>
          </a:prstGeom>
          <a:ln w="12700">
            <a:miter lim="400000"/>
          </a:ln>
        </p:spPr>
      </p:pic>
      <p:pic>
        <p:nvPicPr>
          <p:cNvPr id="172" name="Screen Shot 2016-11-01 at 8.00.55 AM.png"/>
          <p:cNvPicPr>
            <a:picLocks noChangeAspect="1"/>
          </p:cNvPicPr>
          <p:nvPr/>
        </p:nvPicPr>
        <p:blipFill>
          <a:blip r:embed="rId8">
            <a:extLst/>
          </a:blip>
          <a:stretch>
            <a:fillRect/>
          </a:stretch>
        </p:blipFill>
        <p:spPr>
          <a:xfrm>
            <a:off x="568482" y="1866680"/>
            <a:ext cx="2311041" cy="2987443"/>
          </a:xfrm>
          <a:prstGeom prst="rect">
            <a:avLst/>
          </a:prstGeom>
          <a:ln w="12700">
            <a:miter lim="400000"/>
          </a:ln>
        </p:spPr>
      </p:pic>
      <p:pic>
        <p:nvPicPr>
          <p:cNvPr id="173" name="Screen Shot 2016-11-01 at 8.01.42 AM.png"/>
          <p:cNvPicPr>
            <a:picLocks noChangeAspect="1"/>
          </p:cNvPicPr>
          <p:nvPr/>
        </p:nvPicPr>
        <p:blipFill>
          <a:blip r:embed="rId9">
            <a:extLst/>
          </a:blip>
          <a:stretch>
            <a:fillRect/>
          </a:stretch>
        </p:blipFill>
        <p:spPr>
          <a:xfrm>
            <a:off x="532856" y="6467537"/>
            <a:ext cx="2298033" cy="2987443"/>
          </a:xfrm>
          <a:prstGeom prst="rect">
            <a:avLst/>
          </a:prstGeom>
          <a:ln w="12700">
            <a:miter lim="400000"/>
          </a:ln>
        </p:spPr>
      </p:pic>
      <p:sp>
        <p:nvSpPr>
          <p:cNvPr id="174" name="Shape 174"/>
          <p:cNvSpPr/>
          <p:nvPr/>
        </p:nvSpPr>
        <p:spPr>
          <a:xfrm>
            <a:off x="450795" y="353410"/>
            <a:ext cx="2428728" cy="1349087"/>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700"/>
            </a:pPr>
            <a:r>
              <a:rPr dirty="0"/>
              <a:t>Improves</a:t>
            </a:r>
          </a:p>
          <a:p>
            <a:pPr>
              <a:defRPr sz="2700"/>
            </a:pPr>
            <a:r>
              <a:rPr dirty="0"/>
              <a:t>Cardiovascular </a:t>
            </a:r>
          </a:p>
          <a:p>
            <a:pPr>
              <a:defRPr sz="2700"/>
            </a:pPr>
            <a:r>
              <a:rPr dirty="0"/>
              <a:t>Wellness</a:t>
            </a:r>
          </a:p>
        </p:txBody>
      </p:sp>
      <p:sp>
        <p:nvSpPr>
          <p:cNvPr id="175" name="Shape 175"/>
          <p:cNvSpPr/>
          <p:nvPr/>
        </p:nvSpPr>
        <p:spPr>
          <a:xfrm>
            <a:off x="4027021" y="353409"/>
            <a:ext cx="2122376" cy="13490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Supports </a:t>
            </a:r>
            <a:endParaRPr lang="en-US" dirty="0" smtClean="0"/>
          </a:p>
          <a:p>
            <a:pPr>
              <a:defRPr sz="2700"/>
            </a:pPr>
            <a:r>
              <a:rPr lang="en-US" dirty="0" smtClean="0"/>
              <a:t>T</a:t>
            </a:r>
            <a:r>
              <a:rPr dirty="0" smtClean="0"/>
              <a:t>he</a:t>
            </a:r>
            <a:r>
              <a:rPr lang="en-US" dirty="0" smtClean="0"/>
              <a:t> </a:t>
            </a:r>
            <a:r>
              <a:rPr dirty="0" smtClean="0"/>
              <a:t>Immune </a:t>
            </a:r>
            <a:endParaRPr lang="en-US" dirty="0" smtClean="0"/>
          </a:p>
          <a:p>
            <a:pPr>
              <a:defRPr sz="2700"/>
            </a:pPr>
            <a:r>
              <a:rPr dirty="0" smtClean="0"/>
              <a:t>System</a:t>
            </a:r>
            <a:endParaRPr dirty="0"/>
          </a:p>
        </p:txBody>
      </p:sp>
      <p:sp>
        <p:nvSpPr>
          <p:cNvPr id="176" name="Shape 176"/>
          <p:cNvSpPr/>
          <p:nvPr/>
        </p:nvSpPr>
        <p:spPr>
          <a:xfrm>
            <a:off x="4182691" y="5478037"/>
            <a:ext cx="146121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Protects</a:t>
            </a:r>
          </a:p>
          <a:p>
            <a:pPr>
              <a:defRPr sz="2700"/>
            </a:pPr>
            <a:r>
              <a:rPr dirty="0"/>
              <a:t>DNA</a:t>
            </a:r>
          </a:p>
        </p:txBody>
      </p:sp>
      <p:sp>
        <p:nvSpPr>
          <p:cNvPr id="177" name="Shape 177"/>
          <p:cNvSpPr/>
          <p:nvPr/>
        </p:nvSpPr>
        <p:spPr>
          <a:xfrm>
            <a:off x="10500774" y="473026"/>
            <a:ext cx="1660711" cy="13490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Reduces </a:t>
            </a:r>
          </a:p>
          <a:p>
            <a:pPr>
              <a:defRPr sz="2700"/>
            </a:pPr>
            <a:r>
              <a:rPr dirty="0"/>
              <a:t>Oxidative </a:t>
            </a:r>
            <a:endParaRPr lang="en-US" dirty="0" smtClean="0"/>
          </a:p>
          <a:p>
            <a:pPr>
              <a:defRPr sz="2700"/>
            </a:pPr>
            <a:r>
              <a:rPr dirty="0" smtClean="0"/>
              <a:t>Stress</a:t>
            </a:r>
            <a:endParaRPr dirty="0"/>
          </a:p>
        </p:txBody>
      </p:sp>
      <p:sp>
        <p:nvSpPr>
          <p:cNvPr id="178" name="Shape 178"/>
          <p:cNvSpPr/>
          <p:nvPr/>
        </p:nvSpPr>
        <p:spPr>
          <a:xfrm>
            <a:off x="7332228" y="5478037"/>
            <a:ext cx="1676896"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Healthier </a:t>
            </a:r>
          </a:p>
          <a:p>
            <a:pPr>
              <a:defRPr sz="2700"/>
            </a:pPr>
            <a:r>
              <a:rPr dirty="0"/>
              <a:t>Skin</a:t>
            </a:r>
          </a:p>
        </p:txBody>
      </p:sp>
      <p:sp>
        <p:nvSpPr>
          <p:cNvPr id="179" name="Shape 179"/>
          <p:cNvSpPr/>
          <p:nvPr/>
        </p:nvSpPr>
        <p:spPr>
          <a:xfrm>
            <a:off x="643342" y="5478037"/>
            <a:ext cx="2077060"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Reduces</a:t>
            </a:r>
          </a:p>
          <a:p>
            <a:pPr>
              <a:defRPr sz="2700"/>
            </a:pPr>
            <a:r>
              <a:rPr dirty="0"/>
              <a:t>Inflammation</a:t>
            </a:r>
          </a:p>
        </p:txBody>
      </p:sp>
      <p:sp>
        <p:nvSpPr>
          <p:cNvPr id="180" name="Shape 180"/>
          <p:cNvSpPr/>
          <p:nvPr/>
        </p:nvSpPr>
        <p:spPr>
          <a:xfrm>
            <a:off x="7332228" y="473025"/>
            <a:ext cx="1545295" cy="13490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700"/>
            </a:pPr>
            <a:r>
              <a:rPr dirty="0"/>
              <a:t>Improves</a:t>
            </a:r>
          </a:p>
          <a:p>
            <a:pPr>
              <a:defRPr sz="2700"/>
            </a:pPr>
            <a:r>
              <a:rPr dirty="0"/>
              <a:t>Gum </a:t>
            </a:r>
            <a:endParaRPr lang="en-US" dirty="0" smtClean="0"/>
          </a:p>
          <a:p>
            <a:pPr>
              <a:defRPr sz="2700"/>
            </a:pPr>
            <a:r>
              <a:rPr dirty="0" smtClean="0"/>
              <a:t>Tissue</a:t>
            </a:r>
            <a:endParaRPr dirty="0"/>
          </a:p>
        </p:txBody>
      </p:sp>
      <p:sp>
        <p:nvSpPr>
          <p:cNvPr id="17" name="Shape 178"/>
          <p:cNvSpPr/>
          <p:nvPr/>
        </p:nvSpPr>
        <p:spPr>
          <a:xfrm>
            <a:off x="9297082" y="6350256"/>
            <a:ext cx="3602099" cy="30110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rPr lang="en-US" sz="2700" b="1" dirty="0" smtClean="0"/>
              <a:t>+</a:t>
            </a:r>
            <a:r>
              <a:rPr lang="en-US" sz="2700" dirty="0" smtClean="0"/>
              <a:t> Insulin Resistance</a:t>
            </a:r>
          </a:p>
          <a:p>
            <a:pPr algn="l"/>
            <a:endParaRPr lang="en-US" sz="2700" dirty="0"/>
          </a:p>
          <a:p>
            <a:pPr algn="l"/>
            <a:r>
              <a:rPr lang="en-US" sz="2700" b="1" dirty="0" smtClean="0"/>
              <a:t>+</a:t>
            </a:r>
            <a:r>
              <a:rPr lang="en-US" sz="2700" dirty="0" smtClean="0"/>
              <a:t> Abdominal Fat Mass</a:t>
            </a:r>
          </a:p>
          <a:p>
            <a:pPr algn="l"/>
            <a:endParaRPr lang="en-US" sz="2700" dirty="0" smtClean="0"/>
          </a:p>
          <a:p>
            <a:pPr algn="l"/>
            <a:r>
              <a:rPr lang="en-US" sz="2700" b="1" dirty="0" smtClean="0"/>
              <a:t>+</a:t>
            </a:r>
            <a:r>
              <a:rPr lang="en-US" sz="2700" dirty="0" smtClean="0"/>
              <a:t> Quality </a:t>
            </a:r>
            <a:r>
              <a:rPr lang="en-US" sz="2700" dirty="0"/>
              <a:t>of </a:t>
            </a:r>
            <a:r>
              <a:rPr lang="en-US" sz="2700" dirty="0" smtClean="0"/>
              <a:t>Life</a:t>
            </a:r>
            <a:endParaRPr lang="en-US" sz="2700" dirty="0"/>
          </a:p>
          <a:p>
            <a:pPr algn="l"/>
            <a:endParaRPr lang="en-US" sz="2700" dirty="0" smtClean="0"/>
          </a:p>
          <a:p>
            <a:pPr algn="l"/>
            <a:r>
              <a:rPr lang="en-US" sz="2700" b="1" dirty="0" smtClean="0"/>
              <a:t>+</a:t>
            </a:r>
            <a:r>
              <a:rPr lang="en-US" sz="2700" dirty="0" smtClean="0"/>
              <a:t> Lung Health</a:t>
            </a:r>
            <a:endParaRPr lang="en-US" sz="2700" dirty="0"/>
          </a:p>
        </p:txBody>
      </p:sp>
    </p:spTree>
    <p:extLst>
      <p:ext uri="{BB962C8B-B14F-4D97-AF65-F5344CB8AC3E}">
        <p14:creationId xmlns:p14="http://schemas.microsoft.com/office/powerpoint/2010/main" val="18317337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6772"/>
          </a:xfrm>
          <a:prstGeom prst="rect">
            <a:avLst/>
          </a:prstGeom>
        </p:spPr>
      </p:pic>
      <p:pic>
        <p:nvPicPr>
          <p:cNvPr id="4" name="150149112.jpg"/>
          <p:cNvPicPr>
            <a:picLocks noChangeAspect="1"/>
          </p:cNvPicPr>
          <p:nvPr/>
        </p:nvPicPr>
        <p:blipFill rotWithShape="1">
          <a:blip r:embed="rId4">
            <a:extLst>
              <a:ext uri="{28A0092B-C50C-407E-A947-70E740481C1C}">
                <a14:useLocalDpi xmlns:a14="http://schemas.microsoft.com/office/drawing/2010/main" val="0"/>
              </a:ext>
            </a:extLst>
          </a:blip>
          <a:srcRect t="24726" b="10502"/>
          <a:stretch/>
        </p:blipFill>
        <p:spPr>
          <a:xfrm>
            <a:off x="275482" y="4534886"/>
            <a:ext cx="3053865" cy="2916026"/>
          </a:xfrm>
          <a:prstGeom prst="rect">
            <a:avLst/>
          </a:prstGeom>
          <a:ln w="12700">
            <a:miter lim="400000"/>
          </a:ln>
        </p:spPr>
      </p:pic>
      <p:pic>
        <p:nvPicPr>
          <p:cNvPr id="5" name="bigstock-happy-boy-on-swing-outdoors-127413431.jpg"/>
          <p:cNvPicPr>
            <a:picLocks noChangeAspect="1"/>
          </p:cNvPicPr>
          <p:nvPr/>
        </p:nvPicPr>
        <p:blipFill>
          <a:blip r:embed="rId5">
            <a:extLst/>
          </a:blip>
          <a:srcRect/>
          <a:stretch>
            <a:fillRect/>
          </a:stretch>
        </p:blipFill>
        <p:spPr>
          <a:xfrm>
            <a:off x="3329355" y="4554716"/>
            <a:ext cx="3329354" cy="2896196"/>
          </a:xfrm>
          <a:prstGeom prst="rect">
            <a:avLst/>
          </a:prstGeom>
          <a:ln w="12700">
            <a:miter lim="400000"/>
          </a:ln>
        </p:spPr>
      </p:pic>
      <p:pic>
        <p:nvPicPr>
          <p:cNvPr id="6" name="184828437.jpg"/>
          <p:cNvPicPr>
            <a:picLocks noChangeAspect="1"/>
          </p:cNvPicPr>
          <p:nvPr/>
        </p:nvPicPr>
        <p:blipFill>
          <a:blip r:embed="rId6">
            <a:extLst/>
          </a:blip>
          <a:srcRect l="13664" r="9843"/>
          <a:stretch>
            <a:fillRect/>
          </a:stretch>
        </p:blipFill>
        <p:spPr>
          <a:xfrm>
            <a:off x="6658709" y="4545414"/>
            <a:ext cx="3329355" cy="2905498"/>
          </a:xfrm>
          <a:prstGeom prst="rect">
            <a:avLst/>
          </a:prstGeom>
          <a:ln w="12700">
            <a:miter lim="400000"/>
          </a:ln>
        </p:spPr>
      </p:pic>
      <p:pic>
        <p:nvPicPr>
          <p:cNvPr id="7" name="Child-asleep-with-arms-folded-on-tabl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8063" y="4534887"/>
            <a:ext cx="2887015" cy="2916026"/>
          </a:xfrm>
          <a:prstGeom prst="rect">
            <a:avLst/>
          </a:prstGeom>
          <a:ln w="12700">
            <a:miter lim="400000"/>
          </a:ln>
        </p:spPr>
      </p:pic>
      <p:pic>
        <p:nvPicPr>
          <p:cNvPr id="8" name="mcdonalds.jpg"/>
          <p:cNvPicPr>
            <a:picLocks noChangeAspect="1"/>
          </p:cNvPicPr>
          <p:nvPr/>
        </p:nvPicPr>
        <p:blipFill>
          <a:blip r:embed="rId8">
            <a:extLst/>
          </a:blip>
          <a:srcRect l="8897" r="8897"/>
          <a:stretch>
            <a:fillRect/>
          </a:stretch>
        </p:blipFill>
        <p:spPr>
          <a:xfrm>
            <a:off x="-8" y="4534885"/>
            <a:ext cx="3329354" cy="2916027"/>
          </a:xfrm>
          <a:prstGeom prst="rect">
            <a:avLst/>
          </a:prstGeom>
          <a:ln w="12700">
            <a:miter lim="400000"/>
          </a:ln>
        </p:spPr>
      </p:pic>
      <p:pic>
        <p:nvPicPr>
          <p:cNvPr id="9" name="shutterstock_259931696.jpg"/>
          <p:cNvPicPr>
            <a:picLocks noChangeAspect="1"/>
          </p:cNvPicPr>
          <p:nvPr/>
        </p:nvPicPr>
        <p:blipFill rotWithShape="1">
          <a:blip r:embed="rId9">
            <a:extLst>
              <a:ext uri="{28A0092B-C50C-407E-A947-70E740481C1C}">
                <a14:useLocalDpi xmlns:a14="http://schemas.microsoft.com/office/drawing/2010/main" val="0"/>
              </a:ext>
            </a:extLst>
          </a:blip>
          <a:srcRect l="8509" t="-1192" r="8509" b="1192"/>
          <a:stretch/>
        </p:blipFill>
        <p:spPr>
          <a:xfrm>
            <a:off x="3329355" y="4496638"/>
            <a:ext cx="3604836" cy="2954274"/>
          </a:xfrm>
          <a:prstGeom prst="rect">
            <a:avLst/>
          </a:prstGeom>
          <a:ln w="12700">
            <a:miter lim="400000"/>
          </a:ln>
        </p:spPr>
      </p:pic>
      <p:pic>
        <p:nvPicPr>
          <p:cNvPr id="10" name="shutterstock_213738934.jpg"/>
          <p:cNvPicPr>
            <a:picLocks noChangeAspect="1"/>
          </p:cNvPicPr>
          <p:nvPr/>
        </p:nvPicPr>
        <p:blipFill rotWithShape="1">
          <a:blip r:embed="rId10">
            <a:extLst/>
          </a:blip>
          <a:srcRect l="35341" r="1"/>
          <a:stretch/>
        </p:blipFill>
        <p:spPr>
          <a:xfrm>
            <a:off x="6934199" y="4534886"/>
            <a:ext cx="3053865" cy="2916026"/>
          </a:xfrm>
          <a:prstGeom prst="rect">
            <a:avLst/>
          </a:prstGeom>
          <a:ln w="12700">
            <a:miter lim="400000"/>
          </a:ln>
        </p:spPr>
      </p:pic>
      <p:pic>
        <p:nvPicPr>
          <p:cNvPr id="11" name="shutterstock_394998682.jpg"/>
          <p:cNvPicPr>
            <a:picLocks noChangeAspect="1"/>
          </p:cNvPicPr>
          <p:nvPr/>
        </p:nvPicPr>
        <p:blipFill rotWithShape="1">
          <a:blip r:embed="rId11">
            <a:extLst/>
          </a:blip>
          <a:srcRect l="20059" r="11407"/>
          <a:stretch/>
        </p:blipFill>
        <p:spPr>
          <a:xfrm>
            <a:off x="9988063" y="4534885"/>
            <a:ext cx="3041050" cy="2916026"/>
          </a:xfrm>
          <a:prstGeom prst="rect">
            <a:avLst/>
          </a:prstGeom>
          <a:ln w="12700">
            <a:miter lim="400000"/>
          </a:ln>
        </p:spPr>
      </p:pic>
      <p:pic>
        <p:nvPicPr>
          <p:cNvPr id="12" name="Picture 11" descr="Screen Shot 2018-02-09 at 4.38.47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 y="7699973"/>
            <a:ext cx="13029121" cy="2053627"/>
          </a:xfrm>
          <a:prstGeom prst="rect">
            <a:avLst/>
          </a:prstGeom>
        </p:spPr>
      </p:pic>
    </p:spTree>
    <p:extLst>
      <p:ext uri="{BB962C8B-B14F-4D97-AF65-F5344CB8AC3E}">
        <p14:creationId xmlns:p14="http://schemas.microsoft.com/office/powerpoint/2010/main" val="31861010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style.rotation</p:attrName>
                                        </p:attrNameLst>
                                      </p:cBhvr>
                                      <p:tavLst>
                                        <p:tav tm="0">
                                          <p:val>
                                            <p:fltVal val="720"/>
                                          </p:val>
                                        </p:tav>
                                        <p:tav tm="100000">
                                          <p:val>
                                            <p:fltVal val="0"/>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style.rotation</p:attrName>
                                        </p:attrNameLst>
                                      </p:cBhvr>
                                      <p:tavLst>
                                        <p:tav tm="0">
                                          <p:val>
                                            <p:fltVal val="720"/>
                                          </p:val>
                                        </p:tav>
                                        <p:tav tm="100000">
                                          <p:val>
                                            <p:fltVal val="0"/>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style.rotation</p:attrName>
                                        </p:attrNameLst>
                                      </p:cBhvr>
                                      <p:tavLst>
                                        <p:tav tm="0">
                                          <p:val>
                                            <p:fltVal val="720"/>
                                          </p:val>
                                        </p:tav>
                                        <p:tav tm="100000">
                                          <p:val>
                                            <p:fltVal val="0"/>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dvAuto="0"/>
      <p:bldP spid="9" grpId="0" animBg="1" advAuto="0"/>
      <p:bldP spid="10" grpId="0" animBg="1" advAuto="0"/>
      <p:bldP spid="11"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842331"/>
            <a:ext cx="13159410" cy="8335464"/>
            <a:chOff x="-1" y="842331"/>
            <a:chExt cx="13159410" cy="8335464"/>
          </a:xfrm>
        </p:grpSpPr>
        <p:cxnSp>
          <p:nvCxnSpPr>
            <p:cNvPr id="8" name="Straight Connector 7"/>
            <p:cNvCxnSpPr/>
            <p:nvPr/>
          </p:nvCxnSpPr>
          <p:spPr>
            <a:xfrm>
              <a:off x="0" y="1948070"/>
              <a:ext cx="13159409" cy="0"/>
            </a:xfrm>
            <a:prstGeom prst="line">
              <a:avLst/>
            </a:prstGeom>
            <a:noFill/>
            <a:ln w="60325" cap="flat">
              <a:solidFill>
                <a:srgbClr val="F7931D"/>
              </a:solidFill>
              <a:prstDash val="solid"/>
              <a:miter lim="400000"/>
            </a:ln>
            <a:effectLst/>
            <a:sp3d/>
          </p:spPr>
          <p:style>
            <a:lnRef idx="0">
              <a:scrgbClr r="0" g="0" b="0"/>
            </a:lnRef>
            <a:fillRef idx="0">
              <a:scrgbClr r="0" g="0" b="0"/>
            </a:fillRef>
            <a:effectRef idx="0">
              <a:scrgbClr r="0" g="0" b="0"/>
            </a:effectRef>
            <a:fontRef idx="none"/>
          </p:style>
        </p:cxnSp>
        <p:pic>
          <p:nvPicPr>
            <p:cNvPr id="2" name="Picture 1" descr="23.jpg"/>
            <p:cNvPicPr>
              <a:picLocks noChangeAspect="1"/>
            </p:cNvPicPr>
            <p:nvPr/>
          </p:nvPicPr>
          <p:blipFill rotWithShape="1">
            <a:blip r:embed="rId3" cstate="print">
              <a:extLst>
                <a:ext uri="{28A0092B-C50C-407E-A947-70E740481C1C}">
                  <a14:useLocalDpi xmlns:a14="http://schemas.microsoft.com/office/drawing/2010/main" val="0"/>
                </a:ext>
              </a:extLst>
            </a:blip>
            <a:srcRect l="7566" t="23186" r="8955"/>
            <a:stretch/>
          </p:blipFill>
          <p:spPr>
            <a:xfrm>
              <a:off x="331515" y="2140759"/>
              <a:ext cx="12236043" cy="7037036"/>
            </a:xfrm>
            <a:prstGeom prst="rect">
              <a:avLst/>
            </a:prstGeom>
          </p:spPr>
        </p:pic>
        <p:pic>
          <p:nvPicPr>
            <p:cNvPr id="3" name="Picture 2" descr="Screen Shot 2018-02-11 at 7.56.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59" y="2140759"/>
              <a:ext cx="5313349" cy="1469502"/>
            </a:xfrm>
            <a:prstGeom prst="rect">
              <a:avLst/>
            </a:prstGeom>
          </p:spPr>
        </p:pic>
        <p:pic>
          <p:nvPicPr>
            <p:cNvPr id="4" name="Picture 3" descr="Screen Shot 2018-02-11 at 7.56.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140759"/>
              <a:ext cx="3937275" cy="15926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24" y="842331"/>
              <a:ext cx="4885012" cy="2550226"/>
            </a:xfrm>
            <a:prstGeom prst="rect">
              <a:avLst/>
            </a:prstGeom>
          </p:spPr>
        </p:pic>
      </p:grpSp>
    </p:spTree>
    <p:extLst>
      <p:ext uri="{BB962C8B-B14F-4D97-AF65-F5344CB8AC3E}">
        <p14:creationId xmlns:p14="http://schemas.microsoft.com/office/powerpoint/2010/main" val="176273219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3004799" cy="9753600"/>
            <a:chOff x="0" y="0"/>
            <a:chExt cx="13004799" cy="9753600"/>
          </a:xfrm>
        </p:grpSpPr>
        <p:pic>
          <p:nvPicPr>
            <p:cNvPr id="5" name="Picture 4" descr="PastedGraphic-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799" cy="9753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29" y="5814771"/>
              <a:ext cx="2832970" cy="3564059"/>
            </a:xfrm>
            <a:prstGeom prst="rect">
              <a:avLst/>
            </a:prstGeom>
          </p:spPr>
        </p:pic>
        <p:pic>
          <p:nvPicPr>
            <p:cNvPr id="8" name="Picture 7" descr="shred-cookboo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5628" y="5674143"/>
              <a:ext cx="2572701" cy="3704688"/>
            </a:xfrm>
            <a:prstGeom prst="rect">
              <a:avLst/>
            </a:prstGeom>
          </p:spPr>
        </p:pic>
      </p:grpSp>
    </p:spTree>
    <p:extLst>
      <p:ext uri="{BB962C8B-B14F-4D97-AF65-F5344CB8AC3E}">
        <p14:creationId xmlns:p14="http://schemas.microsoft.com/office/powerpoint/2010/main" val="323432527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0"/>
            <a:ext cx="13004800" cy="13014521"/>
            <a:chOff x="0" y="0"/>
            <a:chExt cx="13045568" cy="12814959"/>
          </a:xfrm>
        </p:grpSpPr>
        <p:pic>
          <p:nvPicPr>
            <p:cNvPr id="3" name="Picture 2" descr="Screen Shot 2017-04-02 at 8.47.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45568" cy="9753600"/>
            </a:xfrm>
            <a:prstGeom prst="rect">
              <a:avLst/>
            </a:prstGeom>
          </p:spPr>
        </p:pic>
        <p:pic>
          <p:nvPicPr>
            <p:cNvPr id="4" name="Picture 3" descr="Screen Shot 2018-02-12 at 6.28.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05380"/>
              <a:ext cx="13045568" cy="4509579"/>
            </a:xfrm>
            <a:prstGeom prst="rect">
              <a:avLst/>
            </a:prstGeom>
          </p:spPr>
        </p:pic>
      </p:grpSp>
    </p:spTree>
    <p:extLst>
      <p:ext uri="{BB962C8B-B14F-4D97-AF65-F5344CB8AC3E}">
        <p14:creationId xmlns:p14="http://schemas.microsoft.com/office/powerpoint/2010/main" val="148920063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6418" y="0"/>
            <a:ext cx="13101218" cy="9753598"/>
            <a:chOff x="-96418" y="0"/>
            <a:chExt cx="13101218" cy="975359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0570" cy="97535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7928" y="4632737"/>
              <a:ext cx="7361882" cy="2960757"/>
            </a:xfrm>
            <a:prstGeom prst="rect">
              <a:avLst/>
            </a:prstGeom>
          </p:spPr>
        </p:pic>
        <p:sp>
          <p:nvSpPr>
            <p:cNvPr id="4" name="Rectangle 3"/>
            <p:cNvSpPr/>
            <p:nvPr/>
          </p:nvSpPr>
          <p:spPr>
            <a:xfrm>
              <a:off x="9651997" y="4056266"/>
              <a:ext cx="2712281" cy="49695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Rectangle 4"/>
            <p:cNvSpPr/>
            <p:nvPr/>
          </p:nvSpPr>
          <p:spPr>
            <a:xfrm>
              <a:off x="5417928" y="7424531"/>
              <a:ext cx="4234069" cy="49695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 name="Diagonal Stripe 6"/>
            <p:cNvSpPr/>
            <p:nvPr/>
          </p:nvSpPr>
          <p:spPr>
            <a:xfrm rot="9204810">
              <a:off x="2525385" y="8399148"/>
              <a:ext cx="947290" cy="914400"/>
            </a:xfrm>
            <a:prstGeom prst="diagStripe">
              <a:avLst/>
            </a:prstGeom>
            <a:solidFill>
              <a:srgbClr val="FFFFFF"/>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8" name="Diagonal Stripe 7"/>
            <p:cNvSpPr/>
            <p:nvPr/>
          </p:nvSpPr>
          <p:spPr>
            <a:xfrm rot="17246851">
              <a:off x="-250377" y="8248969"/>
              <a:ext cx="1111844" cy="803926"/>
            </a:xfrm>
            <a:prstGeom prst="diagStripe">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Screen Shot 2018-02-09 at 4.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948" y="8289889"/>
              <a:ext cx="9818852" cy="1463709"/>
            </a:xfrm>
            <a:prstGeom prst="rect">
              <a:avLst/>
            </a:prstGeom>
          </p:spPr>
        </p:pic>
        <p:pic>
          <p:nvPicPr>
            <p:cNvPr id="10" name="Picture 9" descr="Screen Shot 2018-02-09 at 4.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1718" y="8235514"/>
              <a:ext cx="9818852" cy="1463709"/>
            </a:xfrm>
            <a:prstGeom prst="rect">
              <a:avLst/>
            </a:prstGeom>
          </p:spPr>
        </p:pic>
        <p:pic>
          <p:nvPicPr>
            <p:cNvPr id="11" name="Picture 10" descr="Screen Shot 2018-02-09 at 4.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8926" y="9180959"/>
              <a:ext cx="1376570" cy="296224"/>
            </a:xfrm>
            <a:prstGeom prst="rect">
              <a:avLst/>
            </a:prstGeom>
          </p:spPr>
        </p:pic>
        <p:pic>
          <p:nvPicPr>
            <p:cNvPr id="12" name="Picture 11" descr="Screen Shot 2018-02-09 at 4.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175" y="9301799"/>
              <a:ext cx="1003300" cy="252849"/>
            </a:xfrm>
            <a:prstGeom prst="rect">
              <a:avLst/>
            </a:prstGeom>
          </p:spPr>
        </p:pic>
        <p:pic>
          <p:nvPicPr>
            <p:cNvPr id="13" name="Picture 12" descr="Screen Shot 2018-02-09 at 4.38.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3700" y="8963164"/>
              <a:ext cx="1003300" cy="215900"/>
            </a:xfrm>
            <a:prstGeom prst="rect">
              <a:avLst/>
            </a:prstGeom>
          </p:spPr>
        </p:pic>
        <p:pic>
          <p:nvPicPr>
            <p:cNvPr id="14" name="Picture 13" descr="Screen Shot 2018-02-10 at 9.46.18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900" y="9153664"/>
              <a:ext cx="241300" cy="419100"/>
            </a:xfrm>
            <a:prstGeom prst="rect">
              <a:avLst/>
            </a:prstGeom>
          </p:spPr>
        </p:pic>
      </p:grpSp>
    </p:spTree>
    <p:extLst>
      <p:ext uri="{BB962C8B-B14F-4D97-AF65-F5344CB8AC3E}">
        <p14:creationId xmlns:p14="http://schemas.microsoft.com/office/powerpoint/2010/main" val="3525195616"/>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38016" y="293048"/>
            <a:ext cx="11651882" cy="9284280"/>
            <a:chOff x="268816" y="293048"/>
            <a:chExt cx="11651882" cy="928428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780" y="4167127"/>
              <a:ext cx="3749132" cy="4394200"/>
            </a:xfrm>
            <a:prstGeom prst="rect">
              <a:avLst/>
            </a:prstGeom>
          </p:spPr>
        </p:pic>
        <p:sp>
          <p:nvSpPr>
            <p:cNvPr id="6" name="TextBox 5"/>
            <p:cNvSpPr txBox="1"/>
            <p:nvPr/>
          </p:nvSpPr>
          <p:spPr>
            <a:xfrm>
              <a:off x="268816" y="9105404"/>
              <a:ext cx="991658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400" dirty="0" smtClean="0">
                  <a:latin typeface="Helvetica" charset="0"/>
                  <a:ea typeface="Helvetica" charset="0"/>
                  <a:cs typeface="Helvetica" charset="0"/>
                </a:rPr>
                <a:t>Visit </a:t>
              </a:r>
              <a:r>
                <a:rPr lang="en-US" sz="2400" dirty="0" err="1" smtClean="0">
                  <a:latin typeface="Helvetica" charset="0"/>
                  <a:ea typeface="Helvetica" charset="0"/>
                  <a:cs typeface="Helvetica" charset="0"/>
                </a:rPr>
                <a:t>www.HealthyLivingRevolution.com</a:t>
              </a:r>
              <a:endParaRPr kumimoji="0" lang="en-US" sz="2400" b="0" i="0" u="none" strike="noStrike" cap="none" spc="0" normalizeH="0" baseline="0" dirty="0">
                <a:ln>
                  <a:noFill/>
                </a:ln>
                <a:solidFill>
                  <a:srgbClr val="000000"/>
                </a:solidFill>
                <a:effectLst/>
                <a:uFillTx/>
                <a:latin typeface="Helvetica" charset="0"/>
                <a:ea typeface="Helvetica" charset="0"/>
                <a:cs typeface="Helvetica" charset="0"/>
                <a:sym typeface="Helvetica Light"/>
              </a:endParaRPr>
            </a:p>
          </p:txBody>
        </p:sp>
        <p:sp>
          <p:nvSpPr>
            <p:cNvPr id="11" name="TextBox 10"/>
            <p:cNvSpPr txBox="1"/>
            <p:nvPr/>
          </p:nvSpPr>
          <p:spPr>
            <a:xfrm>
              <a:off x="1077259" y="1669905"/>
              <a:ext cx="9916584"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Tx/>
                <a:buChar char="-"/>
                <a:tabLst/>
              </a:pPr>
              <a:r>
                <a:rPr lang="en-US" sz="2800" dirty="0" smtClean="0">
                  <a:latin typeface="Helvetica" charset="0"/>
                  <a:ea typeface="Helvetica" charset="0"/>
                  <a:cs typeface="Helvetica" charset="0"/>
                </a:rPr>
                <a:t>Free Cookbook</a:t>
              </a:r>
            </a:p>
            <a:p>
              <a:pPr marL="342900" marR="0" indent="-342900" algn="l" defTabSz="584200" rtl="0" fontAlgn="auto" latinLnBrk="0" hangingPunct="0">
                <a:lnSpc>
                  <a:spcPct val="100000"/>
                </a:lnSpc>
                <a:spcBef>
                  <a:spcPts val="0"/>
                </a:spcBef>
                <a:spcAft>
                  <a:spcPts val="0"/>
                </a:spcAft>
                <a:buClrTx/>
                <a:buSzTx/>
                <a:buFontTx/>
                <a:buChar char="-"/>
                <a:tabLst/>
              </a:pPr>
              <a:r>
                <a:rPr kumimoji="0" lang="en-US" sz="2800" b="0" i="0" u="none" strike="noStrike" cap="none" spc="0" normalizeH="0" baseline="0" dirty="0" smtClean="0">
                  <a:ln>
                    <a:noFill/>
                  </a:ln>
                  <a:solidFill>
                    <a:srgbClr val="000000"/>
                  </a:solidFill>
                  <a:effectLst/>
                  <a:uFillTx/>
                  <a:latin typeface="Helvetica" charset="0"/>
                  <a:ea typeface="Helvetica" charset="0"/>
                  <a:cs typeface="Helvetica" charset="0"/>
                  <a:sym typeface="Helvetica Light"/>
                </a:rPr>
                <a:t>Free </a:t>
              </a:r>
              <a:r>
                <a:rPr kumimoji="0" lang="en-US" sz="2800" b="0" i="0" u="none" strike="noStrike" cap="none" spc="0" normalizeH="0" dirty="0" smtClean="0">
                  <a:ln>
                    <a:noFill/>
                  </a:ln>
                  <a:solidFill>
                    <a:srgbClr val="000000"/>
                  </a:solidFill>
                  <a:effectLst/>
                  <a:uFillTx/>
                  <a:latin typeface="Helvetica" charset="0"/>
                  <a:ea typeface="Helvetica" charset="0"/>
                  <a:cs typeface="Helvetica" charset="0"/>
                  <a:sym typeface="Helvetica Light"/>
                </a:rPr>
                <a:t>Kid’s Program</a:t>
              </a:r>
            </a:p>
            <a:p>
              <a:pPr marL="342900" marR="0" indent="-342900" algn="l" defTabSz="584200" rtl="0" fontAlgn="auto" latinLnBrk="0" hangingPunct="0">
                <a:lnSpc>
                  <a:spcPct val="100000"/>
                </a:lnSpc>
                <a:spcBef>
                  <a:spcPts val="0"/>
                </a:spcBef>
                <a:spcAft>
                  <a:spcPts val="0"/>
                </a:spcAft>
                <a:buClrTx/>
                <a:buSzTx/>
                <a:buFontTx/>
                <a:buChar char="-"/>
                <a:tabLst/>
              </a:pPr>
              <a:r>
                <a:rPr kumimoji="0" lang="en-US" sz="2800" b="0" i="0" u="none" strike="noStrike" cap="none" spc="0" normalizeH="0" dirty="0" smtClean="0">
                  <a:ln>
                    <a:noFill/>
                  </a:ln>
                  <a:solidFill>
                    <a:srgbClr val="000000"/>
                  </a:solidFill>
                  <a:effectLst/>
                  <a:uFillTx/>
                  <a:latin typeface="Helvetica" charset="0"/>
                  <a:ea typeface="Helvetica" charset="0"/>
                  <a:cs typeface="Helvetica" charset="0"/>
                  <a:sym typeface="Helvetica Light"/>
                </a:rPr>
                <a:t>Facebook Support Groups</a:t>
              </a:r>
            </a:p>
            <a:p>
              <a:pPr marL="342900" marR="0" indent="-342900" algn="l" defTabSz="584200" rtl="0" fontAlgn="auto" latinLnBrk="0" hangingPunct="0">
                <a:lnSpc>
                  <a:spcPct val="100000"/>
                </a:lnSpc>
                <a:spcBef>
                  <a:spcPts val="0"/>
                </a:spcBef>
                <a:spcAft>
                  <a:spcPts val="0"/>
                </a:spcAft>
                <a:buClrTx/>
                <a:buSzTx/>
                <a:buFontTx/>
                <a:buChar char="-"/>
                <a:tabLst/>
              </a:pPr>
              <a:r>
                <a:rPr lang="en-US" sz="2800" baseline="0" dirty="0" smtClean="0">
                  <a:latin typeface="Helvetica" charset="0"/>
                  <a:ea typeface="Helvetica" charset="0"/>
                  <a:cs typeface="Helvetica" charset="0"/>
                </a:rPr>
                <a:t>Live and Online Educational Events</a:t>
              </a:r>
              <a:endParaRPr kumimoji="0" lang="en-US" sz="2800" b="0" i="0" u="none" strike="noStrike" cap="none" spc="0" normalizeH="0" baseline="0" dirty="0">
                <a:ln>
                  <a:noFill/>
                </a:ln>
                <a:solidFill>
                  <a:srgbClr val="000000"/>
                </a:solidFill>
                <a:effectLst/>
                <a:uFillTx/>
                <a:latin typeface="Helvetica" charset="0"/>
                <a:ea typeface="Helvetica" charset="0"/>
                <a:cs typeface="Helvetica" charset="0"/>
                <a:sym typeface="Helvetica Light"/>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342" b="79169"/>
            <a:stretch/>
          </p:blipFill>
          <p:spPr>
            <a:xfrm>
              <a:off x="1077259" y="293048"/>
              <a:ext cx="10843439" cy="1341421"/>
            </a:xfrm>
            <a:prstGeom prst="rect">
              <a:avLst/>
            </a:prstGeom>
          </p:spPr>
        </p:pic>
        <p:pic>
          <p:nvPicPr>
            <p:cNvPr id="4" name="Picture 3" descr="Screen Shot 2016-12-15 at 9.23.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300" y="1318701"/>
              <a:ext cx="1071171" cy="351204"/>
            </a:xfrm>
            <a:prstGeom prst="rect">
              <a:avLst/>
            </a:prstGeom>
          </p:spPr>
        </p:pic>
      </p:grpSp>
      <p:pic>
        <p:nvPicPr>
          <p:cNvPr id="7" name="Picture 6" descr="Screen Shot 2018-02-06 at 11.38.0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4526" y="4167127"/>
            <a:ext cx="3924300" cy="4495800"/>
          </a:xfrm>
          <a:prstGeom prst="rect">
            <a:avLst/>
          </a:prstGeom>
        </p:spPr>
      </p:pic>
      <p:pic>
        <p:nvPicPr>
          <p:cNvPr id="8" name="Picture 7" descr="Screen Shot 2018-02-06 at 11.38.16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00" y="4014727"/>
            <a:ext cx="4229100" cy="4648200"/>
          </a:xfrm>
          <a:prstGeom prst="rect">
            <a:avLst/>
          </a:prstGeom>
        </p:spPr>
      </p:pic>
    </p:spTree>
    <p:extLst>
      <p:ext uri="{BB962C8B-B14F-4D97-AF65-F5344CB8AC3E}">
        <p14:creationId xmlns:p14="http://schemas.microsoft.com/office/powerpoint/2010/main" val="1038236958"/>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49916"/>
            <a:ext cx="13004800" cy="1107996"/>
          </a:xfrm>
          <a:prstGeom prst="rect">
            <a:avLst/>
          </a:prstGeom>
        </p:spPr>
        <p:txBody>
          <a:bodyPr wrap="square">
            <a:spAutoFit/>
          </a:bodyPr>
          <a:lstStyle/>
          <a:p>
            <a:r>
              <a:rPr lang="en-US" sz="6600" b="1" dirty="0" smtClean="0">
                <a:latin typeface="Helvetica"/>
                <a:cs typeface="Helvetica"/>
              </a:rPr>
              <a:t>UPCOMING EVENTS</a:t>
            </a:r>
            <a:endParaRPr lang="en-US" sz="6600" b="1" dirty="0">
              <a:latin typeface="Helvetica"/>
              <a:cs typeface="Helvetica"/>
            </a:endParaRPr>
          </a:p>
        </p:txBody>
      </p:sp>
    </p:spTree>
    <p:extLst>
      <p:ext uri="{BB962C8B-B14F-4D97-AF65-F5344CB8AC3E}">
        <p14:creationId xmlns:p14="http://schemas.microsoft.com/office/powerpoint/2010/main" val="421511918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 y="725954"/>
            <a:ext cx="13004798" cy="9756771"/>
            <a:chOff x="1" y="725954"/>
            <a:chExt cx="13004798" cy="975677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5954"/>
              <a:ext cx="13004798" cy="9756771"/>
            </a:xfrm>
            <a:prstGeom prst="rect">
              <a:avLst/>
            </a:prstGeom>
          </p:spPr>
        </p:pic>
        <p:sp>
          <p:nvSpPr>
            <p:cNvPr id="3" name="TextBox 2"/>
            <p:cNvSpPr txBox="1"/>
            <p:nvPr/>
          </p:nvSpPr>
          <p:spPr>
            <a:xfrm>
              <a:off x="178906" y="5604339"/>
              <a:ext cx="4015407" cy="324015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mn-lt"/>
                <a:ea typeface="+mn-ea"/>
                <a:cs typeface="+mn-cs"/>
                <a:sym typeface="Helvetica Light"/>
              </a:endParaRPr>
            </a:p>
          </p:txBody>
        </p:sp>
        <p:pic>
          <p:nvPicPr>
            <p:cNvPr id="4" name="Picture 3" descr="Screen Shot 2018-02-09 at 4.38.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083630"/>
              <a:ext cx="13004798" cy="1011682"/>
            </a:xfrm>
            <a:prstGeom prst="rect">
              <a:avLst/>
            </a:prstGeom>
          </p:spPr>
        </p:pic>
      </p:grpSp>
    </p:spTree>
    <p:extLst>
      <p:ext uri="{BB962C8B-B14F-4D97-AF65-F5344CB8AC3E}">
        <p14:creationId xmlns:p14="http://schemas.microsoft.com/office/powerpoint/2010/main" val="205191080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2" y="0"/>
            <a:ext cx="13003869" cy="10159888"/>
            <a:chOff x="932" y="0"/>
            <a:chExt cx="13003869" cy="9907664"/>
          </a:xfrm>
        </p:grpSpPr>
        <p:grpSp>
          <p:nvGrpSpPr>
            <p:cNvPr id="8" name="Group 7"/>
            <p:cNvGrpSpPr/>
            <p:nvPr/>
          </p:nvGrpSpPr>
          <p:grpSpPr>
            <a:xfrm>
              <a:off x="932" y="0"/>
              <a:ext cx="13003869" cy="9907664"/>
              <a:chOff x="932" y="0"/>
              <a:chExt cx="13003869" cy="9907664"/>
            </a:xfrm>
          </p:grpSpPr>
          <p:sp>
            <p:nvSpPr>
              <p:cNvPr id="122" name="Shape 122"/>
              <p:cNvSpPr/>
              <p:nvPr/>
            </p:nvSpPr>
            <p:spPr>
              <a:xfrm>
                <a:off x="4424515" y="657154"/>
                <a:ext cx="8170607" cy="93358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800" b="1">
                    <a:solidFill>
                      <a:srgbClr val="53585F"/>
                    </a:solidFill>
                    <a:latin typeface="Helvetica"/>
                    <a:ea typeface="Helvetica"/>
                    <a:cs typeface="Helvetica"/>
                    <a:sym typeface="Helvetica"/>
                  </a:defRPr>
                </a:lvl1pPr>
              </a:lstStyle>
              <a:p>
                <a:pPr algn="l"/>
                <a:endParaRPr lang="en-US" sz="5400" dirty="0">
                  <a:latin typeface="Gotham-Bold" charset="0"/>
                  <a:ea typeface="Gotham-Bold" charset="0"/>
                  <a:cs typeface="Gotham-Bold"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 y="0"/>
                <a:ext cx="12998705" cy="9753600"/>
              </a:xfrm>
              <a:prstGeom prst="rect">
                <a:avLst/>
              </a:prstGeom>
            </p:spPr>
          </p:pic>
          <p:sp>
            <p:nvSpPr>
              <p:cNvPr id="7" name="Diagonal Stripe 6"/>
              <p:cNvSpPr/>
              <p:nvPr/>
            </p:nvSpPr>
            <p:spPr>
              <a:xfrm rot="17225685">
                <a:off x="5053964" y="7947530"/>
                <a:ext cx="2552794" cy="1367473"/>
              </a:xfrm>
              <a:prstGeom prst="diagStripe">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Screen Shot 2018-02-09 at 4.38.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69" y="7873230"/>
                <a:ext cx="6977332" cy="1880370"/>
              </a:xfrm>
              <a:prstGeom prst="rect">
                <a:avLst/>
              </a:prstGeom>
            </p:spPr>
          </p:pic>
        </p:grpSp>
        <p:pic>
          <p:nvPicPr>
            <p:cNvPr id="10" name="Picture 9" descr="Screen Shot 2018-02-10 at 9.46.1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469" y="7210273"/>
              <a:ext cx="496114" cy="861671"/>
            </a:xfrm>
            <a:prstGeom prst="rect">
              <a:avLst/>
            </a:prstGeom>
          </p:spPr>
        </p:pic>
      </p:gr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10049164"/>
          </a:xfrm>
          <a:prstGeom prst="rect">
            <a:avLst/>
          </a:prstGeom>
        </p:spPr>
      </p:pic>
    </p:spTree>
    <p:extLst>
      <p:ext uri="{BB962C8B-B14F-4D97-AF65-F5344CB8AC3E}">
        <p14:creationId xmlns:p14="http://schemas.microsoft.com/office/powerpoint/2010/main" val="640974741"/>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10049164"/>
          </a:xfrm>
          <a:prstGeom prst="rect">
            <a:avLst/>
          </a:prstGeom>
        </p:spPr>
      </p:pic>
    </p:spTree>
    <p:extLst>
      <p:ext uri="{BB962C8B-B14F-4D97-AF65-F5344CB8AC3E}">
        <p14:creationId xmlns:p14="http://schemas.microsoft.com/office/powerpoint/2010/main" val="108449863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4600" y="7414591"/>
            <a:ext cx="10515600" cy="216010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56" y="146303"/>
            <a:ext cx="13310616" cy="10285475"/>
          </a:xfrm>
          <a:prstGeom prst="rect">
            <a:avLst/>
          </a:prstGeom>
        </p:spPr>
      </p:pic>
    </p:spTree>
    <p:extLst>
      <p:ext uri="{BB962C8B-B14F-4D97-AF65-F5344CB8AC3E}">
        <p14:creationId xmlns:p14="http://schemas.microsoft.com/office/powerpoint/2010/main" val="14748463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0"/>
            <a:ext cx="13000572" cy="9753599"/>
            <a:chOff x="-1" y="0"/>
            <a:chExt cx="13000572" cy="9753599"/>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3000572" cy="9753599"/>
            </a:xfrm>
            <a:prstGeom prst="rect">
              <a:avLst/>
            </a:prstGeom>
          </p:spPr>
        </p:pic>
        <p:pic>
          <p:nvPicPr>
            <p:cNvPr id="2" name="Picture 1"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65" y="1901340"/>
              <a:ext cx="7075632" cy="2494374"/>
            </a:xfrm>
            <a:prstGeom prst="rect">
              <a:avLst/>
            </a:prstGeom>
          </p:spPr>
        </p:pic>
        <p:pic>
          <p:nvPicPr>
            <p:cNvPr id="5" name="Picture 4"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17" y="3659624"/>
              <a:ext cx="6313661" cy="2740545"/>
            </a:xfrm>
            <a:prstGeom prst="rect">
              <a:avLst/>
            </a:prstGeom>
          </p:spPr>
        </p:pic>
        <p:pic>
          <p:nvPicPr>
            <p:cNvPr id="6" name="Picture 5"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17" y="6218906"/>
              <a:ext cx="3656530" cy="158717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3505" r="46920" b="24447"/>
            <a:stretch/>
          </p:blipFill>
          <p:spPr>
            <a:xfrm>
              <a:off x="172865" y="2266236"/>
              <a:ext cx="6900721" cy="3125840"/>
            </a:xfrm>
            <a:prstGeom prst="rect">
              <a:avLst/>
            </a:prstGeom>
          </p:spPr>
        </p:pic>
        <p:pic>
          <p:nvPicPr>
            <p:cNvPr id="8" name="Picture 7"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611" y="4395712"/>
              <a:ext cx="3047886" cy="1322983"/>
            </a:xfrm>
            <a:prstGeom prst="rect">
              <a:avLst/>
            </a:prstGeom>
          </p:spPr>
        </p:pic>
      </p:gr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 y="234438"/>
            <a:ext cx="13004802" cy="9519162"/>
            <a:chOff x="-1" y="234438"/>
            <a:chExt cx="13004802" cy="951916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9126" r="17107"/>
            <a:stretch/>
          </p:blipFill>
          <p:spPr>
            <a:xfrm>
              <a:off x="-1" y="234438"/>
              <a:ext cx="13004801" cy="9519161"/>
            </a:xfrm>
            <a:prstGeom prst="rect">
              <a:avLst/>
            </a:prstGeom>
          </p:spPr>
        </p:pic>
        <p:pic>
          <p:nvPicPr>
            <p:cNvPr id="4" name="Picture 3"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48039"/>
              <a:ext cx="12914075" cy="5605560"/>
            </a:xfrm>
            <a:prstGeom prst="rect">
              <a:avLst/>
            </a:prstGeom>
          </p:spPr>
        </p:pic>
        <p:pic>
          <p:nvPicPr>
            <p:cNvPr id="5" name="Picture 4"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765" y="497895"/>
              <a:ext cx="4140036" cy="9255705"/>
            </a:xfrm>
            <a:prstGeom prst="rect">
              <a:avLst/>
            </a:prstGeom>
          </p:spPr>
        </p:pic>
        <p:pic>
          <p:nvPicPr>
            <p:cNvPr id="7" name="Picture 6" descr="Screen Shot 2018-02-07 at 11.04.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29" y="3066592"/>
              <a:ext cx="7798527" cy="3385075"/>
            </a:xfrm>
            <a:prstGeom prst="rect">
              <a:avLst/>
            </a:prstGeom>
          </p:spPr>
        </p:pic>
        <p:pic>
          <p:nvPicPr>
            <p:cNvPr id="8" name="Picture 7" descr="626342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736" y="3347728"/>
              <a:ext cx="9748909" cy="5782150"/>
            </a:xfrm>
            <a:prstGeom prst="rect">
              <a:avLst/>
            </a:prstGeom>
          </p:spPr>
        </p:pic>
      </p:grpSp>
    </p:spTree>
    <p:extLst>
      <p:ext uri="{BB962C8B-B14F-4D97-AF65-F5344CB8AC3E}">
        <p14:creationId xmlns:p14="http://schemas.microsoft.com/office/powerpoint/2010/main" val="117190623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uits-and-vegetables-wallpaper-2.jpg"/>
          <p:cNvPicPr>
            <a:picLocks noChangeAspect="1"/>
          </p:cNvPicPr>
          <p:nvPr/>
        </p:nvPicPr>
        <p:blipFill>
          <a:blip r:embed="rId3">
            <a:extLst>
              <a:ext uri="{BEBA8EAE-BF5A-486C-A8C5-ECC9F3942E4B}">
                <a14:imgProps xmlns:a14="http://schemas.microsoft.com/office/drawing/2010/main">
                  <a14:imgLayer r:embed="rId4">
                    <a14:imgEffect>
                      <a14:artisticMarker/>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61541" y="-273511"/>
            <a:ext cx="16504439" cy="10315274"/>
          </a:xfrm>
          <a:prstGeom prst="rect">
            <a:avLst/>
          </a:prstGeom>
        </p:spPr>
      </p:pic>
      <p:sp>
        <p:nvSpPr>
          <p:cNvPr id="2" name="TextBox 1"/>
          <p:cNvSpPr txBox="1"/>
          <p:nvPr/>
        </p:nvSpPr>
        <p:spPr>
          <a:xfrm>
            <a:off x="248198" y="3721010"/>
            <a:ext cx="12279303"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1" u="none" strike="noStrike" cap="none" spc="0" normalizeH="0" baseline="0" dirty="0" smtClean="0">
                <a:ln>
                  <a:noFill/>
                </a:ln>
                <a:solidFill>
                  <a:schemeClr val="bg1"/>
                </a:solidFill>
                <a:effectLst/>
                <a:uFillTx/>
                <a:latin typeface="Helvetica"/>
                <a:cs typeface="Helvetica"/>
                <a:sym typeface="Helvetica Light"/>
              </a:rPr>
              <a:t>“The news isn’t that fruits and vegetables </a:t>
            </a:r>
          </a:p>
          <a:p>
            <a:pPr marL="0" marR="0" indent="0" algn="ctr" defTabSz="584200" rtl="0" fontAlgn="auto" latinLnBrk="0" hangingPunct="0">
              <a:lnSpc>
                <a:spcPct val="100000"/>
              </a:lnSpc>
              <a:spcBef>
                <a:spcPts val="0"/>
              </a:spcBef>
              <a:spcAft>
                <a:spcPts val="0"/>
              </a:spcAft>
              <a:buClrTx/>
              <a:buSzTx/>
              <a:buFontTx/>
              <a:buNone/>
              <a:tabLst/>
            </a:pPr>
            <a:r>
              <a:rPr lang="en-US" sz="4800" b="1" dirty="0" smtClean="0">
                <a:solidFill>
                  <a:schemeClr val="bg1"/>
                </a:solidFill>
                <a:latin typeface="Helvetica"/>
                <a:cs typeface="Helvetica"/>
              </a:rPr>
              <a:t>are good for you.  It’s that they are so</a:t>
            </a:r>
          </a:p>
          <a:p>
            <a:pPr marL="0" marR="0" indent="0" algn="ctr" defTabSz="584200" rtl="0" fontAlgn="auto" latinLnBrk="0" hangingPunct="0">
              <a:lnSpc>
                <a:spcPct val="100000"/>
              </a:lnSpc>
              <a:spcBef>
                <a:spcPts val="0"/>
              </a:spcBef>
              <a:spcAft>
                <a:spcPts val="0"/>
              </a:spcAft>
              <a:buClrTx/>
              <a:buSzTx/>
              <a:buFontTx/>
              <a:buNone/>
              <a:tabLst/>
            </a:pPr>
            <a:r>
              <a:rPr lang="en-US" sz="4800" b="1" dirty="0">
                <a:solidFill>
                  <a:schemeClr val="bg1"/>
                </a:solidFill>
                <a:latin typeface="Helvetica"/>
                <a:cs typeface="Helvetica"/>
              </a:rPr>
              <a:t>g</a:t>
            </a:r>
            <a:r>
              <a:rPr kumimoji="0" lang="en-US" sz="4800" b="1" u="none" strike="noStrike" cap="none" spc="0" normalizeH="0" baseline="0" dirty="0" smtClean="0">
                <a:ln>
                  <a:noFill/>
                </a:ln>
                <a:solidFill>
                  <a:schemeClr val="bg1"/>
                </a:solidFill>
                <a:effectLst/>
                <a:uFillTx/>
                <a:latin typeface="Helvetica"/>
                <a:cs typeface="Helvetica"/>
                <a:sym typeface="Helvetica Light"/>
              </a:rPr>
              <a:t>ood for you they could save your life.” </a:t>
            </a:r>
            <a:endParaRPr kumimoji="0" lang="en-US" sz="4800" b="1" u="none" strike="noStrike" cap="none" spc="0" normalizeH="0" baseline="0" dirty="0">
              <a:ln>
                <a:noFill/>
              </a:ln>
              <a:solidFill>
                <a:schemeClr val="bg1"/>
              </a:solidFill>
              <a:effectLst/>
              <a:uFillTx/>
              <a:latin typeface="Helvetica"/>
              <a:cs typeface="Helvetica"/>
              <a:sym typeface="Helvetica Light"/>
            </a:endParaRPr>
          </a:p>
        </p:txBody>
      </p:sp>
      <p:sp>
        <p:nvSpPr>
          <p:cNvPr id="4" name="TextBox 3"/>
          <p:cNvSpPr txBox="1"/>
          <p:nvPr/>
        </p:nvSpPr>
        <p:spPr>
          <a:xfrm>
            <a:off x="8473376" y="6351197"/>
            <a:ext cx="256863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FFFFFF"/>
                </a:solidFill>
                <a:effectLst/>
                <a:uFillTx/>
                <a:latin typeface="Helvetica"/>
                <a:ea typeface="+mn-ea"/>
                <a:cs typeface="Helvetica"/>
                <a:sym typeface="Helvetica Light"/>
              </a:rPr>
              <a:t>Time Magazine,</a:t>
            </a:r>
            <a:r>
              <a:rPr kumimoji="0" lang="en-US" sz="2000" b="0" i="0" u="none" strike="noStrike" cap="none" spc="0" normalizeH="0" dirty="0" smtClean="0">
                <a:ln>
                  <a:noFill/>
                </a:ln>
                <a:solidFill>
                  <a:srgbClr val="FFFFFF"/>
                </a:solidFill>
                <a:effectLst/>
                <a:uFillTx/>
                <a:latin typeface="Helvetica"/>
                <a:ea typeface="+mn-ea"/>
                <a:cs typeface="Helvetica"/>
                <a:sym typeface="Helvetica Light"/>
              </a:rPr>
              <a:t> 2003</a:t>
            </a:r>
            <a:endParaRPr kumimoji="0" lang="en-US" sz="2000" b="0" i="0" u="none" strike="noStrike" cap="none" spc="0" normalizeH="0" baseline="0" dirty="0">
              <a:ln>
                <a:noFill/>
              </a:ln>
              <a:solidFill>
                <a:srgbClr val="FFFFFF"/>
              </a:solidFill>
              <a:effectLst/>
              <a:uFillTx/>
              <a:latin typeface="Helvetica"/>
              <a:ea typeface="+mn-ea"/>
              <a:cs typeface="Helvetica"/>
              <a:sym typeface="Helvetica Light"/>
            </a:endParaRPr>
          </a:p>
        </p:txBody>
      </p:sp>
    </p:spTree>
    <p:extLst>
      <p:ext uri="{BB962C8B-B14F-4D97-AF65-F5344CB8AC3E}">
        <p14:creationId xmlns:p14="http://schemas.microsoft.com/office/powerpoint/2010/main" val="37847657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16548</TotalTime>
  <Words>2851</Words>
  <Application>Microsoft Macintosh PowerPoint</Application>
  <PresentationFormat>Custom</PresentationFormat>
  <Paragraphs>140</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Gotham-Bold</vt:lpstr>
      <vt:lpstr>Helvetica</vt:lpstr>
      <vt:lpstr>Helvetica Light</vt:lpstr>
      <vt:lpstr>Helvetica Neue</vt:lpstr>
      <vt:lpstr>MS PGothic</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Dawn Rathmann</cp:lastModifiedBy>
  <cp:revision>372</cp:revision>
  <cp:lastPrinted>2016-12-21T02:24:50Z</cp:lastPrinted>
  <dcterms:modified xsi:type="dcterms:W3CDTF">2018-03-06T18:19:20Z</dcterms:modified>
</cp:coreProperties>
</file>